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2"/>
  </p:notesMasterIdLst>
  <p:sldIdLst>
    <p:sldId id="291" r:id="rId2"/>
    <p:sldId id="286" r:id="rId3"/>
    <p:sldId id="346" r:id="rId4"/>
    <p:sldId id="327" r:id="rId5"/>
    <p:sldId id="329" r:id="rId6"/>
    <p:sldId id="363" r:id="rId7"/>
    <p:sldId id="357" r:id="rId8"/>
    <p:sldId id="353" r:id="rId9"/>
    <p:sldId id="337" r:id="rId10"/>
    <p:sldId id="315" r:id="rId11"/>
    <p:sldId id="316" r:id="rId12"/>
    <p:sldId id="318" r:id="rId13"/>
    <p:sldId id="313" r:id="rId14"/>
    <p:sldId id="281" r:id="rId15"/>
    <p:sldId id="360" r:id="rId16"/>
    <p:sldId id="359" r:id="rId17"/>
    <p:sldId id="362" r:id="rId18"/>
    <p:sldId id="358" r:id="rId19"/>
    <p:sldId id="361" r:id="rId20"/>
    <p:sldId id="32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6F4"/>
    <a:srgbClr val="22E811"/>
    <a:srgbClr val="3CD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67" autoAdjust="0"/>
  </p:normalViewPr>
  <p:slideViewPr>
    <p:cSldViewPr snapToGrid="0" snapToObjects="1">
      <p:cViewPr varScale="1">
        <p:scale>
          <a:sx n="95" d="100"/>
          <a:sy n="95" d="100"/>
        </p:scale>
        <p:origin x="138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A083B-B424-8248-9B9F-386B03DCB6D6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F43CF-AECF-7548-A65D-9182CB61A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4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3451" y="4342292"/>
            <a:ext cx="5029516" cy="411575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lIns="89882" tIns="44942" rIns="89882" bIns="44942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13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6D782F-1DCD-E743-96CF-ABDA1630490F}" type="slidenum">
              <a:rPr lang="en-US"/>
              <a:pPr/>
              <a:t>4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15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(approximately) 10% overlap of the snow-covered and snow-free distributions of effective emissivity difference has been reduced by about a factor of 3-4 for the anomaly emissivity difference. The reduction is largest for EM19-85 as expected. By subtracting the mean summer effective emissivity difference from the daily effective emissivity differences in winter, we are taking out a constant offset approximately representing the effect on the microwave signal from the underlying land surface.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B09AF-2DDC-464D-BDD4-5B7E0981B5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46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A6AB-D75D-8247-8206-6D9EFB03E443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FC2F-2E15-194A-941E-D9D477EED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6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A6AB-D75D-8247-8206-6D9EFB03E443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FC2F-2E15-194A-941E-D9D477EED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5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A6AB-D75D-8247-8206-6D9EFB03E443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FC2F-2E15-194A-941E-D9D477EED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1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A6AB-D75D-8247-8206-6D9EFB03E443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FC2F-2E15-194A-941E-D9D477EED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9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A6AB-D75D-8247-8206-6D9EFB03E443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FC2F-2E15-194A-941E-D9D477EED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A6AB-D75D-8247-8206-6D9EFB03E443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FC2F-2E15-194A-941E-D9D477EED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36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A6AB-D75D-8247-8206-6D9EFB03E443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FC2F-2E15-194A-941E-D9D477EED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0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A6AB-D75D-8247-8206-6D9EFB03E443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FC2F-2E15-194A-941E-D9D477EED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3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A6AB-D75D-8247-8206-6D9EFB03E443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FC2F-2E15-194A-941E-D9D477EED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4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A6AB-D75D-8247-8206-6D9EFB03E443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FC2F-2E15-194A-941E-D9D477EED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85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6A6AB-D75D-8247-8206-6D9EFB03E443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FFC2F-2E15-194A-941E-D9D477EED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2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6A6AB-D75D-8247-8206-6D9EFB03E443}" type="datetimeFigureOut">
              <a:rPr lang="en-US" smtClean="0"/>
              <a:t>9/9/2014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FFC2F-2E15-194A-941E-D9D477EEDF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6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package" Target="../embeddings/Microsoft_Word_Document1.docx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58108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00FF"/>
                </a:solidFill>
              </a:rPr>
              <a:t>Retrieving Snowpack Properties From Land Surface Microwave Emissivities Based on Artificial Neural Network Techniques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50314" y="3082986"/>
            <a:ext cx="8700269" cy="3539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dirty="0">
              <a:solidFill>
                <a:srgbClr val="000000"/>
              </a:solidFill>
            </a:endParaRPr>
          </a:p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Narges Shahroudi</a:t>
            </a:r>
          </a:p>
          <a:p>
            <a:pPr algn="ctr"/>
            <a:r>
              <a:rPr lang="en-US" sz="3600" dirty="0" smtClean="0">
                <a:solidFill>
                  <a:srgbClr val="000000"/>
                </a:solidFill>
              </a:rPr>
              <a:t>William Rossow</a:t>
            </a:r>
          </a:p>
          <a:p>
            <a:pPr algn="ctr"/>
            <a:endParaRPr lang="en-US" sz="2000" dirty="0" smtClean="0">
              <a:solidFill>
                <a:srgbClr val="00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NOAA-CREST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</a:rPr>
              <a:t>City College of New York</a:t>
            </a:r>
          </a:p>
          <a:p>
            <a:pPr algn="ctr"/>
            <a:r>
              <a:rPr lang="en-US" sz="2800" dirty="0" err="1" smtClean="0">
                <a:solidFill>
                  <a:srgbClr val="000000"/>
                </a:solidFill>
              </a:rPr>
              <a:t>CoRP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</a:rPr>
              <a:t>10th Annual Science </a:t>
            </a:r>
            <a:r>
              <a:rPr lang="en-US" sz="2800" dirty="0" smtClean="0">
                <a:solidFill>
                  <a:srgbClr val="000000"/>
                </a:solidFill>
              </a:rPr>
              <a:t>Symposium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</a:rPr>
              <a:t>Tuesday, September 09, </a:t>
            </a:r>
            <a:r>
              <a:rPr lang="en-US" sz="2800" dirty="0" smtClean="0">
                <a:solidFill>
                  <a:srgbClr val="000000"/>
                </a:solidFill>
              </a:rPr>
              <a:t>2014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4" name="Picture 20" descr="noaa-right"/>
          <p:cNvPicPr>
            <a:picLocks noChangeAspect="1" noChangeArrowheads="1"/>
          </p:cNvPicPr>
          <p:nvPr/>
        </p:nvPicPr>
        <p:blipFill>
          <a:blip r:embed="rId2">
            <a:lum bright="-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44"/>
            <a:ext cx="9144000" cy="111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636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381000" y="381000"/>
            <a:ext cx="8849084" cy="5886949"/>
            <a:chOff x="-1718229" y="-184024"/>
            <a:chExt cx="9402153" cy="6255010"/>
          </a:xfrm>
        </p:grpSpPr>
        <p:grpSp>
          <p:nvGrpSpPr>
            <p:cNvPr id="29" name="Group 28"/>
            <p:cNvGrpSpPr/>
            <p:nvPr/>
          </p:nvGrpSpPr>
          <p:grpSpPr>
            <a:xfrm>
              <a:off x="-1718229" y="-184024"/>
              <a:ext cx="8884647" cy="2585340"/>
              <a:chOff x="-1718229" y="-184024"/>
              <a:chExt cx="8884647" cy="2585340"/>
            </a:xfrm>
          </p:grpSpPr>
          <p:sp>
            <p:nvSpPr>
              <p:cNvPr id="44" name="Double Bracket 43"/>
              <p:cNvSpPr/>
              <p:nvPr/>
            </p:nvSpPr>
            <p:spPr>
              <a:xfrm>
                <a:off x="-1718229" y="-184024"/>
                <a:ext cx="2861230" cy="1838960"/>
              </a:xfrm>
              <a:prstGeom prst="bracketPair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u="sng" dirty="0">
                    <a:effectLst/>
                    <a:ea typeface="ＭＳ 明朝"/>
                    <a:cs typeface="Times New Roman"/>
                  </a:rPr>
                  <a:t>Model Input</a:t>
                </a:r>
                <a:endParaRPr lang="en-US" sz="2000" dirty="0">
                  <a:effectLst/>
                  <a:ea typeface="ＭＳ 明朝"/>
                  <a:cs typeface="Times New Roman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Symbol"/>
                  <a:buChar char=""/>
                </a:pPr>
                <a:r>
                  <a:rPr lang="en-US" sz="2000" dirty="0" smtClean="0">
                    <a:effectLst/>
                    <a:ea typeface="MS Mincho"/>
                    <a:cs typeface="Times New Roman"/>
                  </a:rPr>
                  <a:t>Depth</a:t>
                </a:r>
                <a:endParaRPr lang="en-US" sz="2000" dirty="0">
                  <a:effectLst/>
                  <a:ea typeface="MS Mincho"/>
                  <a:cs typeface="Times New Roman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Symbol"/>
                  <a:buChar char=""/>
                </a:pPr>
                <a:r>
                  <a:rPr lang="en-US" sz="2000" dirty="0" smtClean="0">
                    <a:effectLst/>
                    <a:ea typeface="MS Mincho"/>
                    <a:cs typeface="Times New Roman"/>
                  </a:rPr>
                  <a:t>Density</a:t>
                </a: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Symbol"/>
                  <a:buChar char=""/>
                </a:pPr>
                <a:r>
                  <a:rPr lang="en-US" sz="2000" dirty="0" smtClean="0">
                    <a:ea typeface="MS Mincho"/>
                    <a:cs typeface="Times New Roman"/>
                  </a:rPr>
                  <a:t>Surface Temp</a:t>
                </a:r>
                <a:endParaRPr lang="en-US" sz="2000" dirty="0">
                  <a:effectLst/>
                  <a:ea typeface="MS Mincho"/>
                  <a:cs typeface="Times New Roman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Symbol"/>
                  <a:buChar char=""/>
                </a:pPr>
                <a:r>
                  <a:rPr lang="en-US" sz="2000" dirty="0" smtClean="0">
                    <a:effectLst/>
                    <a:ea typeface="MS Mincho"/>
                    <a:cs typeface="Times New Roman"/>
                  </a:rPr>
                  <a:t>Grain size</a:t>
                </a:r>
                <a:endParaRPr lang="en-US" sz="2000" dirty="0">
                  <a:effectLst/>
                  <a:ea typeface="MS Mincho"/>
                  <a:cs typeface="Times New Roman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Symbol"/>
                  <a:buChar char=""/>
                </a:pPr>
                <a:r>
                  <a:rPr lang="en-US" sz="2000" dirty="0">
                    <a:effectLst/>
                    <a:ea typeface="MS Mincho"/>
                    <a:cs typeface="Times New Roman"/>
                  </a:rPr>
                  <a:t>Water</a:t>
                </a:r>
                <a:r>
                  <a:rPr lang="en-US" sz="2000" dirty="0" smtClean="0">
                    <a:effectLst/>
                    <a:ea typeface="MS Mincho"/>
                    <a:cs typeface="Times New Roman"/>
                  </a:rPr>
                  <a:t>%</a:t>
                </a: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Symbol"/>
                  <a:buChar char=""/>
                </a:pPr>
                <a:r>
                  <a:rPr lang="en-US" sz="2000" dirty="0" smtClean="0">
                    <a:ea typeface="MS Mincho"/>
                    <a:cs typeface="Times New Roman"/>
                  </a:rPr>
                  <a:t>Ground emissivity</a:t>
                </a:r>
                <a:endParaRPr lang="en-US" sz="2000" dirty="0">
                  <a:effectLst/>
                  <a:ea typeface="MS Mincho"/>
                  <a:cs typeface="Times New Roman"/>
                </a:endParaRPr>
              </a:p>
            </p:txBody>
          </p:sp>
          <p:sp>
            <p:nvSpPr>
              <p:cNvPr id="45" name="Double Bracket 44"/>
              <p:cNvSpPr/>
              <p:nvPr/>
            </p:nvSpPr>
            <p:spPr>
              <a:xfrm>
                <a:off x="3003038" y="22367"/>
                <a:ext cx="2392873" cy="1485900"/>
              </a:xfrm>
              <a:prstGeom prst="bracketPair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u="sng" dirty="0">
                    <a:effectLst/>
                    <a:ea typeface="ＭＳ 明朝"/>
                    <a:cs typeface="Times New Roman"/>
                  </a:rPr>
                  <a:t>Model </a:t>
                </a:r>
                <a:r>
                  <a:rPr lang="en-US" sz="2000" b="1" u="sng" dirty="0" smtClean="0">
                    <a:effectLst/>
                    <a:ea typeface="ＭＳ 明朝"/>
                    <a:cs typeface="Times New Roman"/>
                  </a:rPr>
                  <a:t>Output</a:t>
                </a:r>
                <a:endParaRPr lang="en-US" sz="2000" dirty="0">
                  <a:effectLst/>
                  <a:ea typeface="ＭＳ 明朝"/>
                  <a:cs typeface="Times New Roman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Symbol"/>
                  <a:buChar char=""/>
                </a:pPr>
                <a:r>
                  <a:rPr lang="en-US" sz="2000" dirty="0" smtClean="0">
                    <a:effectLst/>
                    <a:ea typeface="MS Mincho"/>
                    <a:cs typeface="Times New Roman"/>
                  </a:rPr>
                  <a:t>Emissivity (7 Frequencies) </a:t>
                </a:r>
                <a:r>
                  <a:rPr lang="en-US" sz="1000" dirty="0">
                    <a:effectLst/>
                    <a:ea typeface="MS Mincho"/>
                    <a:cs typeface="Times New Roman"/>
                  </a:rPr>
                  <a:t> </a:t>
                </a:r>
                <a:endParaRPr lang="en-US" sz="1200" dirty="0">
                  <a:effectLst/>
                  <a:ea typeface="MS Mincho"/>
                  <a:cs typeface="Times New Roman"/>
                </a:endParaRPr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1488439" y="551180"/>
                <a:ext cx="1140459" cy="548242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ea typeface="ＭＳ 明朝"/>
                    <a:cs typeface="Times New Roman"/>
                  </a:rPr>
                  <a:t>MEMLS</a:t>
                </a:r>
                <a:endParaRPr lang="en-US" sz="2000" dirty="0">
                  <a:effectLst/>
                  <a:ea typeface="ＭＳ 明朝"/>
                  <a:cs typeface="Times New Roman"/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>
              <a:xfrm>
                <a:off x="2694850" y="736599"/>
                <a:ext cx="3429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1143000" y="736600"/>
                <a:ext cx="3429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4134941" y="1565785"/>
                <a:ext cx="0" cy="4572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V="1">
                <a:off x="-491510" y="1944116"/>
                <a:ext cx="0" cy="4572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50"/>
              <p:cNvSpPr/>
              <p:nvPr/>
            </p:nvSpPr>
            <p:spPr>
              <a:xfrm>
                <a:off x="5680518" y="571501"/>
                <a:ext cx="1485900" cy="3429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ea typeface="ＭＳ 明朝"/>
                    <a:cs typeface="Times New Roman"/>
                  </a:rPr>
                  <a:t>Model Simulation </a:t>
                </a:r>
                <a:endParaRPr lang="en-US" sz="2000" dirty="0">
                  <a:effectLst/>
                  <a:ea typeface="ＭＳ 明朝"/>
                  <a:cs typeface="Times New Roman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-1718228" y="2505203"/>
              <a:ext cx="9402152" cy="1537207"/>
              <a:chOff x="-1718228" y="562103"/>
              <a:chExt cx="9402152" cy="1537207"/>
            </a:xfrm>
          </p:grpSpPr>
          <p:sp>
            <p:nvSpPr>
              <p:cNvPr id="38" name="Double Bracket 37"/>
              <p:cNvSpPr/>
              <p:nvPr/>
            </p:nvSpPr>
            <p:spPr>
              <a:xfrm>
                <a:off x="3003038" y="613410"/>
                <a:ext cx="2677479" cy="1485900"/>
              </a:xfrm>
              <a:prstGeom prst="bracketPair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u="sng" dirty="0">
                    <a:effectLst/>
                    <a:ea typeface="ＭＳ 明朝"/>
                    <a:cs typeface="Times New Roman"/>
                  </a:rPr>
                  <a:t>N.N Input</a:t>
                </a:r>
                <a:endParaRPr lang="en-US" sz="2000" u="sng" dirty="0">
                  <a:effectLst/>
                  <a:ea typeface="ＭＳ 明朝"/>
                  <a:cs typeface="Times New Roman"/>
                </a:endParaRPr>
              </a:p>
              <a:p>
                <a:pPr marL="342900" marR="0" indent="-342900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•"/>
                </a:pPr>
                <a:r>
                  <a:rPr lang="en-US" sz="2000" dirty="0">
                    <a:ea typeface="MS Mincho"/>
                    <a:cs typeface="Times New Roman"/>
                  </a:rPr>
                  <a:t>Emissivity (7 </a:t>
                </a:r>
                <a:r>
                  <a:rPr lang="en-US" sz="2000" dirty="0" smtClean="0">
                    <a:ea typeface="MS Mincho"/>
                    <a:cs typeface="Times New Roman"/>
                  </a:rPr>
                  <a:t>Frequencies</a:t>
                </a:r>
              </a:p>
              <a:p>
                <a:pPr marL="342900" marR="0" indent="-342900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•"/>
                </a:pPr>
                <a:r>
                  <a:rPr lang="en-US" sz="2000" dirty="0" smtClean="0">
                    <a:effectLst/>
                    <a:ea typeface="MS Mincho"/>
                    <a:cs typeface="Times New Roman"/>
                  </a:rPr>
                  <a:t>Surface Temp</a:t>
                </a:r>
              </a:p>
              <a:p>
                <a:pPr marL="342900" marR="0" indent="-342900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•"/>
                </a:pPr>
                <a:r>
                  <a:rPr lang="en-US" sz="2000" dirty="0" smtClean="0">
                    <a:ea typeface="MS Mincho"/>
                    <a:cs typeface="Times New Roman"/>
                  </a:rPr>
                  <a:t>Ground emissivity </a:t>
                </a:r>
                <a:endParaRPr lang="en-US" sz="2000" dirty="0">
                  <a:effectLst/>
                  <a:ea typeface="MS Mincho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effectLst/>
                    <a:ea typeface="ＭＳ 明朝"/>
                    <a:cs typeface="Times New Roman"/>
                  </a:rPr>
                  <a:t> </a:t>
                </a:r>
                <a:endParaRPr lang="en-US" sz="1200" dirty="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39" name="Double Bracket 38"/>
              <p:cNvSpPr/>
              <p:nvPr/>
            </p:nvSpPr>
            <p:spPr>
              <a:xfrm>
                <a:off x="-1718228" y="562103"/>
                <a:ext cx="2861230" cy="1485900"/>
              </a:xfrm>
              <a:prstGeom prst="bracketPair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u="sng" dirty="0">
                    <a:effectLst/>
                    <a:ea typeface="ＭＳ 明朝"/>
                    <a:cs typeface="Times New Roman"/>
                  </a:rPr>
                  <a:t>N.N Output</a:t>
                </a:r>
                <a:endParaRPr lang="en-US" sz="2000" u="sng" dirty="0">
                  <a:effectLst/>
                  <a:ea typeface="ＭＳ 明朝"/>
                  <a:cs typeface="Times New Roman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Symbol"/>
                  <a:buChar char=""/>
                </a:pPr>
                <a:r>
                  <a:rPr lang="en-US" sz="2000" dirty="0" smtClean="0">
                    <a:effectLst/>
                    <a:ea typeface="MS Mincho"/>
                    <a:cs typeface="Times New Roman"/>
                  </a:rPr>
                  <a:t>Depth</a:t>
                </a:r>
                <a:endParaRPr lang="en-US" sz="2000" dirty="0">
                  <a:effectLst/>
                  <a:ea typeface="MS Mincho"/>
                  <a:cs typeface="Times New Roman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Symbol"/>
                  <a:buChar char=""/>
                </a:pPr>
                <a:r>
                  <a:rPr lang="en-US" sz="2000" dirty="0" smtClean="0">
                    <a:effectLst/>
                    <a:ea typeface="MS Mincho"/>
                    <a:cs typeface="Times New Roman"/>
                  </a:rPr>
                  <a:t>Density</a:t>
                </a:r>
                <a:endParaRPr lang="en-US" sz="2000" dirty="0">
                  <a:effectLst/>
                  <a:ea typeface="MS Mincho"/>
                  <a:cs typeface="Times New Roman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Symbol"/>
                  <a:buChar char=""/>
                </a:pPr>
                <a:r>
                  <a:rPr lang="en-US" sz="2000" dirty="0" smtClean="0">
                    <a:ea typeface="MS Mincho"/>
                    <a:cs typeface="Times New Roman"/>
                  </a:rPr>
                  <a:t>Grain size</a:t>
                </a:r>
                <a:endParaRPr lang="en-US" sz="2000" dirty="0">
                  <a:effectLst/>
                  <a:ea typeface="MS Mincho"/>
                  <a:cs typeface="Times New Roman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Symbol"/>
                  <a:buChar char=""/>
                </a:pPr>
                <a:r>
                  <a:rPr lang="en-US" sz="2000" dirty="0">
                    <a:effectLst/>
                    <a:ea typeface="MS Mincho"/>
                    <a:cs typeface="Times New Roman"/>
                  </a:rPr>
                  <a:t>Water%</a:t>
                </a:r>
              </a:p>
            </p:txBody>
          </p:sp>
          <p:sp>
            <p:nvSpPr>
              <p:cNvPr id="40" name="Rounded Rectangle 39"/>
              <p:cNvSpPr/>
              <p:nvPr/>
            </p:nvSpPr>
            <p:spPr>
              <a:xfrm>
                <a:off x="1485898" y="1080517"/>
                <a:ext cx="1142998" cy="477046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ea typeface="ＭＳ 明朝"/>
                    <a:cs typeface="Times New Roman"/>
                  </a:rPr>
                  <a:t>A.N.N</a:t>
                </a:r>
                <a:endParaRPr lang="en-US" sz="2000" dirty="0">
                  <a:effectLst/>
                  <a:ea typeface="ＭＳ 明朝"/>
                  <a:cs typeface="Times New Roman"/>
                </a:endParaRPr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 flipH="1">
                <a:off x="2633523" y="1299215"/>
                <a:ext cx="3429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H="1">
                <a:off x="1143000" y="1299215"/>
                <a:ext cx="3429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Rectangle 42"/>
              <p:cNvSpPr/>
              <p:nvPr/>
            </p:nvSpPr>
            <p:spPr>
              <a:xfrm>
                <a:off x="5578304" y="1029668"/>
                <a:ext cx="2105620" cy="52789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ea typeface="ＭＳ 明朝"/>
                    <a:cs typeface="Times New Roman"/>
                  </a:rPr>
                  <a:t>Neural </a:t>
                </a:r>
                <a:endParaRPr lang="en-US" sz="2000" dirty="0" smtClean="0">
                  <a:solidFill>
                    <a:srgbClr val="000000"/>
                  </a:solidFill>
                  <a:effectLst/>
                  <a:ea typeface="ＭＳ 明朝"/>
                  <a:cs typeface="Times New Roman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effectLst/>
                    <a:ea typeface="ＭＳ 明朝"/>
                    <a:cs typeface="Times New Roman"/>
                  </a:rPr>
                  <a:t>Network 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 smtClean="0">
                    <a:solidFill>
                      <a:srgbClr val="000000"/>
                    </a:solidFill>
                    <a:effectLst/>
                    <a:ea typeface="ＭＳ 明朝"/>
                    <a:cs typeface="Times New Roman"/>
                  </a:rPr>
                  <a:t>Training </a:t>
                </a:r>
                <a:endParaRPr lang="en-US" sz="2000" dirty="0">
                  <a:effectLst/>
                  <a:ea typeface="ＭＳ 明朝"/>
                  <a:cs typeface="Times New Roman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-1718228" y="4497450"/>
              <a:ext cx="9360468" cy="1573536"/>
              <a:chOff x="-1718228" y="413130"/>
              <a:chExt cx="9360468" cy="1573536"/>
            </a:xfrm>
          </p:grpSpPr>
          <p:sp>
            <p:nvSpPr>
              <p:cNvPr id="32" name="Double Bracket 31"/>
              <p:cNvSpPr/>
              <p:nvPr/>
            </p:nvSpPr>
            <p:spPr>
              <a:xfrm>
                <a:off x="3037750" y="413130"/>
                <a:ext cx="2934607" cy="1485901"/>
              </a:xfrm>
              <a:prstGeom prst="bracketPair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u="sng" dirty="0">
                    <a:effectLst/>
                    <a:ea typeface="ＭＳ 明朝"/>
                    <a:cs typeface="Times New Roman"/>
                  </a:rPr>
                  <a:t>N.N </a:t>
                </a:r>
                <a:r>
                  <a:rPr lang="en-US" sz="2000" b="1" u="sng" dirty="0" smtClean="0">
                    <a:effectLst/>
                    <a:ea typeface="ＭＳ 明朝"/>
                    <a:cs typeface="Times New Roman"/>
                  </a:rPr>
                  <a:t>Input</a:t>
                </a:r>
                <a:r>
                  <a:rPr lang="en-US" sz="2000" b="1" u="none" strike="noStrike" dirty="0">
                    <a:effectLst/>
                    <a:ea typeface="ＭＳ 明朝"/>
                    <a:cs typeface="Times New Roman"/>
                  </a:rPr>
                  <a:t> </a:t>
                </a:r>
                <a:endParaRPr lang="en-US" sz="2000" dirty="0">
                  <a:effectLst/>
                  <a:ea typeface="ＭＳ 明朝"/>
                  <a:cs typeface="Times New Roman"/>
                </a:endParaRPr>
              </a:p>
              <a:p>
                <a:pPr marL="342900" marR="0" indent="-342900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•"/>
                </a:pPr>
                <a:r>
                  <a:rPr lang="en-US" sz="2000" dirty="0" smtClean="0">
                    <a:ea typeface="MS Mincho"/>
                    <a:cs typeface="Times New Roman"/>
                  </a:rPr>
                  <a:t>Observed Emissivity </a:t>
                </a:r>
                <a:r>
                  <a:rPr lang="en-US" sz="2000" dirty="0">
                    <a:ea typeface="MS Mincho"/>
                    <a:cs typeface="Times New Roman"/>
                  </a:rPr>
                  <a:t>(7 Frequencies</a:t>
                </a:r>
              </a:p>
              <a:p>
                <a:pPr marL="342900" marR="0" indent="-342900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•"/>
                </a:pPr>
                <a:r>
                  <a:rPr lang="en-US" sz="2000" dirty="0">
                    <a:ea typeface="MS Mincho"/>
                    <a:cs typeface="Times New Roman"/>
                  </a:rPr>
                  <a:t>Surface Temp</a:t>
                </a:r>
              </a:p>
              <a:p>
                <a:pPr marL="342900" marR="0" indent="-342900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•"/>
                </a:pPr>
                <a:r>
                  <a:rPr lang="en-US" sz="2000" dirty="0">
                    <a:ea typeface="MS Mincho"/>
                    <a:cs typeface="Times New Roman"/>
                  </a:rPr>
                  <a:t>Ground emissivity 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effectLst/>
                    <a:ea typeface="ＭＳ 明朝"/>
                    <a:cs typeface="Times New Roman"/>
                  </a:rPr>
                  <a:t> </a:t>
                </a:r>
                <a:endParaRPr lang="en-US" sz="1200" dirty="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33" name="Double Bracket 32"/>
              <p:cNvSpPr/>
              <p:nvPr/>
            </p:nvSpPr>
            <p:spPr>
              <a:xfrm>
                <a:off x="-1718228" y="500763"/>
                <a:ext cx="2861229" cy="1485903"/>
              </a:xfrm>
              <a:prstGeom prst="bracketPair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u="sng" dirty="0">
                    <a:effectLst/>
                    <a:ea typeface="ＭＳ 明朝"/>
                    <a:cs typeface="Times New Roman"/>
                  </a:rPr>
                  <a:t>N.N Output</a:t>
                </a:r>
                <a:endParaRPr lang="en-US" sz="2000" dirty="0">
                  <a:effectLst/>
                  <a:ea typeface="ＭＳ 明朝"/>
                  <a:cs typeface="Times New Roman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Symbol"/>
                  <a:buChar char=""/>
                </a:pPr>
                <a:r>
                  <a:rPr lang="en-US" sz="2000" dirty="0" smtClean="0">
                    <a:effectLst/>
                    <a:ea typeface="MS Mincho"/>
                    <a:cs typeface="Times New Roman"/>
                  </a:rPr>
                  <a:t>Depth</a:t>
                </a:r>
                <a:endParaRPr lang="en-US" sz="2000" dirty="0">
                  <a:effectLst/>
                  <a:ea typeface="MS Mincho"/>
                  <a:cs typeface="Times New Roman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Symbol"/>
                  <a:buChar char=""/>
                </a:pPr>
                <a:r>
                  <a:rPr lang="en-US" sz="2000" dirty="0" smtClean="0">
                    <a:effectLst/>
                    <a:ea typeface="MS Mincho"/>
                    <a:cs typeface="Times New Roman"/>
                  </a:rPr>
                  <a:t>Density</a:t>
                </a:r>
                <a:endParaRPr lang="en-US" sz="2000" dirty="0">
                  <a:effectLst/>
                  <a:ea typeface="MS Mincho"/>
                  <a:cs typeface="Times New Roman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Symbol"/>
                  <a:buChar char=""/>
                </a:pPr>
                <a:r>
                  <a:rPr lang="en-US" sz="2000" dirty="0" smtClean="0">
                    <a:effectLst/>
                    <a:ea typeface="MS Mincho"/>
                    <a:cs typeface="Times New Roman"/>
                  </a:rPr>
                  <a:t>Grain size</a:t>
                </a:r>
                <a:endParaRPr lang="en-US" sz="2000" dirty="0">
                  <a:effectLst/>
                  <a:ea typeface="MS Mincho"/>
                  <a:cs typeface="Times New Roman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Symbol"/>
                  <a:buChar char=""/>
                </a:pPr>
                <a:r>
                  <a:rPr lang="en-US" sz="2000" dirty="0">
                    <a:effectLst/>
                    <a:ea typeface="MS Mincho"/>
                    <a:cs typeface="Times New Roman"/>
                  </a:rPr>
                  <a:t>Water%</a:t>
                </a: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1485899" y="978285"/>
                <a:ext cx="1208950" cy="501825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ea typeface="ＭＳ 明朝"/>
                    <a:cs typeface="Times New Roman"/>
                  </a:rPr>
                  <a:t>A.N.N</a:t>
                </a:r>
                <a:endParaRPr lang="en-US" sz="2000" dirty="0">
                  <a:effectLst/>
                  <a:ea typeface="ＭＳ 明朝"/>
                  <a:cs typeface="Times New Roman"/>
                </a:endParaRPr>
              </a:p>
            </p:txBody>
          </p:sp>
          <p:cxnSp>
            <p:nvCxnSpPr>
              <p:cNvPr id="35" name="Straight Arrow Connector 34"/>
              <p:cNvCxnSpPr/>
              <p:nvPr/>
            </p:nvCxnSpPr>
            <p:spPr>
              <a:xfrm flipH="1">
                <a:off x="2674408" y="1156081"/>
                <a:ext cx="3429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H="1">
                <a:off x="1143000" y="1156081"/>
                <a:ext cx="3429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angle 36"/>
              <p:cNvSpPr/>
              <p:nvPr/>
            </p:nvSpPr>
            <p:spPr>
              <a:xfrm>
                <a:off x="5972357" y="978285"/>
                <a:ext cx="1669883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ea typeface="ＭＳ 明朝"/>
                    <a:cs typeface="Times New Roman"/>
                  </a:rPr>
                  <a:t>Neural Network Retrieval </a:t>
                </a:r>
                <a:endParaRPr lang="en-US" sz="2000" dirty="0">
                  <a:effectLst/>
                  <a:ea typeface="ＭＳ 明朝"/>
                  <a:cs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061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23654"/>
            <a:ext cx="91440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3600" b="1" dirty="0" smtClean="0">
                <a:latin typeface="Calibri"/>
                <a:cs typeface="Calibri"/>
              </a:rPr>
              <a:t>MEMLS</a:t>
            </a:r>
            <a:endParaRPr lang="en-GB" sz="3600" b="1" dirty="0">
              <a:latin typeface="Calibri"/>
              <a:cs typeface="Calibri"/>
            </a:endParaRPr>
          </a:p>
        </p:txBody>
      </p:sp>
      <p:sp>
        <p:nvSpPr>
          <p:cNvPr id="6" name="AutoShape 20"/>
          <p:cNvSpPr>
            <a:spLocks noChangeArrowheads="1"/>
          </p:cNvSpPr>
          <p:nvPr/>
        </p:nvSpPr>
        <p:spPr bwMode="auto">
          <a:xfrm>
            <a:off x="0" y="624964"/>
            <a:ext cx="9144000" cy="76200"/>
          </a:xfrm>
          <a:prstGeom prst="roundRect">
            <a:avLst>
              <a:gd name="adj" fmla="val 2083"/>
            </a:avLst>
          </a:prstGeom>
          <a:gradFill rotWithShape="0">
            <a:gsLst>
              <a:gs pos="0">
                <a:srgbClr val="3366FF"/>
              </a:gs>
              <a:gs pos="100000">
                <a:srgbClr val="808080"/>
              </a:gs>
            </a:gsLst>
            <a:lin ang="108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94538" y="922068"/>
            <a:ext cx="8706604" cy="5526727"/>
            <a:chOff x="269365" y="1142722"/>
            <a:chExt cx="8706604" cy="5526727"/>
          </a:xfrm>
        </p:grpSpPr>
        <p:sp>
          <p:nvSpPr>
            <p:cNvPr id="9" name="Rectangle 8"/>
            <p:cNvSpPr/>
            <p:nvPr/>
          </p:nvSpPr>
          <p:spPr>
            <a:xfrm>
              <a:off x="4878324" y="1370690"/>
              <a:ext cx="4097645" cy="50167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/>
                <a:buChar char="•"/>
              </a:pPr>
              <a:r>
                <a:rPr lang="en-US" sz="2000" dirty="0" smtClean="0"/>
                <a:t>Microwave </a:t>
              </a:r>
              <a:r>
                <a:rPr lang="en-US" sz="2000" dirty="0"/>
                <a:t>Emission of Layerd </a:t>
              </a:r>
              <a:r>
                <a:rPr lang="en-US" sz="2000" dirty="0" err="1" smtClean="0"/>
                <a:t>snowpacks</a:t>
              </a:r>
              <a:r>
                <a:rPr lang="en-US" sz="2000" dirty="0" smtClean="0"/>
                <a:t> (</a:t>
              </a:r>
              <a:r>
                <a:rPr lang="en-US" sz="2000" dirty="0"/>
                <a:t>MEMLS) to simulate </a:t>
              </a:r>
              <a:r>
                <a:rPr lang="en-US" sz="2000" dirty="0" smtClean="0"/>
                <a:t>microwave radiation </a:t>
              </a:r>
              <a:r>
                <a:rPr lang="en-US" sz="2000" dirty="0"/>
                <a:t>of snow-covered land (Wiesmann &amp; </a:t>
              </a:r>
              <a:r>
                <a:rPr lang="en-US" sz="2000" dirty="0" err="1"/>
                <a:t>Matzler</a:t>
              </a:r>
              <a:r>
                <a:rPr lang="en-US" sz="2000" dirty="0"/>
                <a:t> 1999).</a:t>
              </a:r>
            </a:p>
            <a:p>
              <a:pPr marL="342900" indent="-342900">
                <a:buFont typeface="Arial"/>
                <a:buChar char="•"/>
              </a:pPr>
              <a:endParaRPr lang="en-US" sz="2000" dirty="0" smtClean="0"/>
            </a:p>
            <a:p>
              <a:pPr marL="342900" indent="-342900">
                <a:buFont typeface="Arial"/>
                <a:buChar char="•"/>
              </a:pPr>
              <a:r>
                <a:rPr lang="en-US" sz="2000" dirty="0" smtClean="0"/>
                <a:t>The </a:t>
              </a:r>
              <a:r>
                <a:rPr lang="en-US" sz="2000" dirty="0"/>
                <a:t>input parameters of MEMLS are derived from vertical profiles of the snowpack</a:t>
              </a:r>
              <a:r>
                <a:rPr lang="en-US" sz="2000" dirty="0" smtClean="0"/>
                <a:t>:</a:t>
              </a:r>
            </a:p>
            <a:p>
              <a:pPr marL="342900" indent="-342900">
                <a:buFont typeface="Arial"/>
                <a:buChar char="•"/>
              </a:pPr>
              <a:endParaRPr lang="en-US" sz="2000" dirty="0" smtClean="0"/>
            </a:p>
            <a:p>
              <a:pPr marL="800100" lvl="1" indent="-342900">
                <a:buFont typeface="Arial"/>
                <a:buChar char="•"/>
              </a:pPr>
              <a:r>
                <a:rPr lang="en-US" sz="2000" dirty="0" smtClean="0"/>
                <a:t>Depth</a:t>
              </a:r>
              <a:endParaRPr lang="en-US" sz="2000" dirty="0"/>
            </a:p>
            <a:p>
              <a:pPr marL="800100" lvl="1" indent="-342900">
                <a:buFont typeface="Arial"/>
                <a:buChar char="•"/>
              </a:pPr>
              <a:r>
                <a:rPr lang="en-US" sz="2000" dirty="0"/>
                <a:t>Temperature</a:t>
              </a:r>
            </a:p>
            <a:p>
              <a:pPr marL="800100" lvl="1" indent="-342900">
                <a:buFont typeface="Arial"/>
                <a:buChar char="•"/>
              </a:pPr>
              <a:r>
                <a:rPr lang="en-US" sz="2000" dirty="0"/>
                <a:t>Density </a:t>
              </a:r>
            </a:p>
            <a:p>
              <a:pPr marL="800100" lvl="1" indent="-342900">
                <a:buFont typeface="Arial"/>
                <a:buChar char="•"/>
              </a:pPr>
              <a:r>
                <a:rPr lang="en-US" sz="2000" dirty="0" smtClean="0"/>
                <a:t>Grain size</a:t>
              </a:r>
              <a:endParaRPr lang="en-US" sz="2000" dirty="0"/>
            </a:p>
            <a:p>
              <a:pPr marL="800100" lvl="1" indent="-342900">
                <a:buFont typeface="Arial"/>
                <a:buChar char="•"/>
              </a:pPr>
              <a:r>
                <a:rPr lang="en-US" sz="2000" dirty="0"/>
                <a:t>Liquid water Content </a:t>
              </a:r>
            </a:p>
            <a:p>
              <a:pPr marL="342900" indent="-342900">
                <a:buFont typeface="Arial"/>
                <a:buChar char="•"/>
              </a:pPr>
              <a:endParaRPr lang="en-US" sz="2000" dirty="0"/>
            </a:p>
          </p:txBody>
        </p:sp>
        <p:pic>
          <p:nvPicPr>
            <p:cNvPr id="10" name="Picture 9" descr="Screen Shot 2014-01-26 at 5.12.23 PM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8" r="10600"/>
            <a:stretch/>
          </p:blipFill>
          <p:spPr>
            <a:xfrm>
              <a:off x="269365" y="1142722"/>
              <a:ext cx="4329091" cy="508757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019740" y="6392450"/>
              <a:ext cx="27561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MEMLS documentation, </a:t>
              </a:r>
              <a:r>
                <a:rPr lang="en-US" sz="1200" dirty="0" err="1" smtClean="0"/>
                <a:t>Matzler</a:t>
              </a:r>
              <a:r>
                <a:rPr lang="en-US" sz="1200" dirty="0" smtClean="0"/>
                <a:t> , 2007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0386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196850"/>
            <a:ext cx="91440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3600" b="1" dirty="0" smtClean="0">
                <a:latin typeface="Calibri"/>
                <a:cs typeface="Calibri"/>
              </a:rPr>
              <a:t>Model Simulation</a:t>
            </a:r>
            <a:endParaRPr lang="en-GB" sz="3600" b="1" dirty="0">
              <a:latin typeface="Calibri"/>
              <a:cs typeface="Calibri"/>
            </a:endParaRPr>
          </a:p>
        </p:txBody>
      </p:sp>
      <p:sp>
        <p:nvSpPr>
          <p:cNvPr id="6" name="AutoShape 20"/>
          <p:cNvSpPr>
            <a:spLocks noChangeArrowheads="1"/>
          </p:cNvSpPr>
          <p:nvPr/>
        </p:nvSpPr>
        <p:spPr bwMode="auto">
          <a:xfrm>
            <a:off x="0" y="990600"/>
            <a:ext cx="9144000" cy="76200"/>
          </a:xfrm>
          <a:prstGeom prst="roundRect">
            <a:avLst>
              <a:gd name="adj" fmla="val 2083"/>
            </a:avLst>
          </a:prstGeom>
          <a:gradFill rotWithShape="0">
            <a:gsLst>
              <a:gs pos="0">
                <a:srgbClr val="3366FF"/>
              </a:gs>
              <a:gs pos="100000">
                <a:srgbClr val="808080"/>
              </a:gs>
            </a:gsLst>
            <a:lin ang="108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635054"/>
              </p:ext>
            </p:extLst>
          </p:nvPr>
        </p:nvGraphicFramePr>
        <p:xfrm>
          <a:off x="384808" y="3321381"/>
          <a:ext cx="8427294" cy="276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549"/>
                <a:gridCol w="1404549"/>
                <a:gridCol w="1192905"/>
                <a:gridCol w="1673915"/>
                <a:gridCol w="1443030"/>
                <a:gridCol w="1308346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 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Depth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(5-250) cm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Density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(100-500)(Kg/m</a:t>
                      </a:r>
                      <a:r>
                        <a:rPr lang="en-US" sz="2000" baseline="300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3</a:t>
                      </a:r>
                      <a:r>
                        <a:rPr lang="en-US" sz="20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)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Grain Size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(.5-1.9) </a:t>
                      </a:r>
                      <a:r>
                        <a:rPr lang="en-US" sz="20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mm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Temp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(240-300) K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Water Fraction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(0-50%)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19V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0.15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304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0.004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2.14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0.06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0.09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19H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0.13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304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0.004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2.07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0.05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0.18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37V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0.20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304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0.018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1.83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0.34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0.25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37H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0.19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304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0.018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1.81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0.32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0.28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85V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0.41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3048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0.058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1.82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1.50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0.42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334766"/>
              </p:ext>
            </p:extLst>
          </p:nvPr>
        </p:nvGraphicFramePr>
        <p:xfrm>
          <a:off x="533399" y="2057400"/>
          <a:ext cx="8464731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" name="Document" r:id="rId4" imgW="5486400" imgH="444500" progId="Word.Document.12">
                  <p:embed/>
                </p:oleObj>
              </mc:Choice>
              <mc:Fallback>
                <p:oleObj name="Document" r:id="rId4" imgW="5486400" imgH="444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3399" y="2057400"/>
                        <a:ext cx="8464731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4808" y="1490352"/>
            <a:ext cx="6479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Sensitivity  of each of the snow parameters using the model: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4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3177" y="3093603"/>
            <a:ext cx="8186691" cy="3535152"/>
            <a:chOff x="0" y="0"/>
            <a:chExt cx="3778291" cy="3086100"/>
          </a:xfrm>
        </p:grpSpPr>
        <p:grpSp>
          <p:nvGrpSpPr>
            <p:cNvPr id="5" name="Group 4"/>
            <p:cNvGrpSpPr/>
            <p:nvPr/>
          </p:nvGrpSpPr>
          <p:grpSpPr>
            <a:xfrm>
              <a:off x="0" y="114300"/>
              <a:ext cx="914400" cy="2971800"/>
              <a:chOff x="0" y="0"/>
              <a:chExt cx="914400" cy="2971800"/>
            </a:xfrm>
          </p:grpSpPr>
          <p:grpSp>
            <p:nvGrpSpPr>
              <p:cNvPr id="38" name="Group 37"/>
              <p:cNvGrpSpPr/>
              <p:nvPr/>
            </p:nvGrpSpPr>
            <p:grpSpPr>
              <a:xfrm>
                <a:off x="114300" y="0"/>
                <a:ext cx="571500" cy="2286000"/>
                <a:chOff x="0" y="0"/>
                <a:chExt cx="571500" cy="2286000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342900" y="0"/>
                  <a:ext cx="228600" cy="2286000"/>
                  <a:chOff x="0" y="0"/>
                  <a:chExt cx="228600" cy="2286000"/>
                </a:xfrm>
              </p:grpSpPr>
              <p:sp>
                <p:nvSpPr>
                  <p:cNvPr id="50" name="Oval 49"/>
                  <p:cNvSpPr/>
                  <p:nvPr/>
                </p:nvSpPr>
                <p:spPr>
                  <a:xfrm>
                    <a:off x="0" y="0"/>
                    <a:ext cx="228600" cy="2286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9050" cmpd="sng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1" name="Oval 50"/>
                  <p:cNvSpPr/>
                  <p:nvPr/>
                </p:nvSpPr>
                <p:spPr>
                  <a:xfrm>
                    <a:off x="0" y="1028700"/>
                    <a:ext cx="228600" cy="2286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9050" cmpd="sng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>
                  <a:xfrm>
                    <a:off x="0" y="685800"/>
                    <a:ext cx="228600" cy="2286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9050" cmpd="sng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Oval 52"/>
                  <p:cNvSpPr/>
                  <p:nvPr/>
                </p:nvSpPr>
                <p:spPr>
                  <a:xfrm>
                    <a:off x="0" y="342900"/>
                    <a:ext cx="228600" cy="2286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9050" cmpd="sng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0" y="1371600"/>
                    <a:ext cx="228600" cy="2286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9050" cmpd="sng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Oval 54"/>
                  <p:cNvSpPr/>
                  <p:nvPr/>
                </p:nvSpPr>
                <p:spPr>
                  <a:xfrm>
                    <a:off x="0" y="1714500"/>
                    <a:ext cx="228600" cy="2286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9050" cmpd="sng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Oval 55"/>
                  <p:cNvSpPr/>
                  <p:nvPr/>
                </p:nvSpPr>
                <p:spPr>
                  <a:xfrm>
                    <a:off x="0" y="2057400"/>
                    <a:ext cx="228600" cy="228600"/>
                  </a:xfrm>
                  <a:prstGeom prst="ellipse">
                    <a:avLst/>
                  </a:prstGeom>
                  <a:solidFill>
                    <a:schemeClr val="bg1">
                      <a:lumMod val="50000"/>
                    </a:schemeClr>
                  </a:solidFill>
                  <a:ln w="19050" cmpd="sng">
                    <a:solidFill>
                      <a:srgbClr val="00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" name="Group 40"/>
                <p:cNvGrpSpPr/>
                <p:nvPr/>
              </p:nvGrpSpPr>
              <p:grpSpPr>
                <a:xfrm>
                  <a:off x="0" y="114300"/>
                  <a:ext cx="228600" cy="2057400"/>
                  <a:chOff x="0" y="0"/>
                  <a:chExt cx="228600" cy="2057400"/>
                </a:xfrm>
              </p:grpSpPr>
              <p:cxnSp>
                <p:nvCxnSpPr>
                  <p:cNvPr id="42" name="Straight Arrow Connector 41"/>
                  <p:cNvCxnSpPr/>
                  <p:nvPr/>
                </p:nvCxnSpPr>
                <p:spPr>
                  <a:xfrm>
                    <a:off x="0" y="685800"/>
                    <a:ext cx="228600" cy="0"/>
                  </a:xfrm>
                  <a:prstGeom prst="straightConnector1">
                    <a:avLst/>
                  </a:prstGeom>
                  <a:ln>
                    <a:solidFill>
                      <a:srgbClr val="0000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Arrow Connector 42"/>
                  <p:cNvCxnSpPr/>
                  <p:nvPr/>
                </p:nvCxnSpPr>
                <p:spPr>
                  <a:xfrm>
                    <a:off x="0" y="0"/>
                    <a:ext cx="228600" cy="0"/>
                  </a:xfrm>
                  <a:prstGeom prst="straightConnector1">
                    <a:avLst/>
                  </a:prstGeom>
                  <a:ln>
                    <a:solidFill>
                      <a:srgbClr val="0000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Arrow Connector 43"/>
                  <p:cNvCxnSpPr/>
                  <p:nvPr/>
                </p:nvCxnSpPr>
                <p:spPr>
                  <a:xfrm>
                    <a:off x="0" y="342900"/>
                    <a:ext cx="228600" cy="0"/>
                  </a:xfrm>
                  <a:prstGeom prst="straightConnector1">
                    <a:avLst/>
                  </a:prstGeom>
                  <a:ln>
                    <a:solidFill>
                      <a:srgbClr val="0000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Straight Arrow Connector 44"/>
                  <p:cNvCxnSpPr/>
                  <p:nvPr/>
                </p:nvCxnSpPr>
                <p:spPr>
                  <a:xfrm>
                    <a:off x="0" y="1028700"/>
                    <a:ext cx="228600" cy="0"/>
                  </a:xfrm>
                  <a:prstGeom prst="straightConnector1">
                    <a:avLst/>
                  </a:prstGeom>
                  <a:ln>
                    <a:solidFill>
                      <a:srgbClr val="0000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Arrow Connector 45"/>
                  <p:cNvCxnSpPr/>
                  <p:nvPr/>
                </p:nvCxnSpPr>
                <p:spPr>
                  <a:xfrm>
                    <a:off x="0" y="1714500"/>
                    <a:ext cx="228600" cy="0"/>
                  </a:xfrm>
                  <a:prstGeom prst="straightConnector1">
                    <a:avLst/>
                  </a:prstGeom>
                  <a:ln>
                    <a:solidFill>
                      <a:srgbClr val="0000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Arrow Connector 46"/>
                  <p:cNvCxnSpPr/>
                  <p:nvPr/>
                </p:nvCxnSpPr>
                <p:spPr>
                  <a:xfrm>
                    <a:off x="0" y="1371600"/>
                    <a:ext cx="228600" cy="0"/>
                  </a:xfrm>
                  <a:prstGeom prst="straightConnector1">
                    <a:avLst/>
                  </a:prstGeom>
                  <a:ln>
                    <a:solidFill>
                      <a:srgbClr val="0000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9" name="Straight Arrow Connector 48"/>
                  <p:cNvCxnSpPr/>
                  <p:nvPr/>
                </p:nvCxnSpPr>
                <p:spPr>
                  <a:xfrm>
                    <a:off x="0" y="2057400"/>
                    <a:ext cx="228600" cy="0"/>
                  </a:xfrm>
                  <a:prstGeom prst="straightConnector1">
                    <a:avLst/>
                  </a:prstGeom>
                  <a:ln>
                    <a:solidFill>
                      <a:srgbClr val="000000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9" name="Rectangle 38"/>
              <p:cNvSpPr/>
              <p:nvPr/>
            </p:nvSpPr>
            <p:spPr>
              <a:xfrm>
                <a:off x="0" y="2628900"/>
                <a:ext cx="914400" cy="3429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ＭＳ 明朝"/>
                    <a:cs typeface="Times New Roman"/>
                  </a:rPr>
                  <a:t>Input layer</a:t>
                </a:r>
                <a:endParaRPr lang="en-US" sz="2000" dirty="0">
                  <a:effectLst/>
                  <a:ea typeface="ＭＳ 明朝"/>
                  <a:cs typeface="Times New Roman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863891" y="510900"/>
              <a:ext cx="914400" cy="2575200"/>
              <a:chOff x="-107909" y="168000"/>
              <a:chExt cx="914400" cy="257520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-28920" y="168000"/>
                <a:ext cx="571500" cy="1257315"/>
                <a:chOff x="-257520" y="168000"/>
                <a:chExt cx="571500" cy="1257315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-257520" y="510898"/>
                  <a:ext cx="228600" cy="2286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19050" cmpd="sng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-257520" y="168000"/>
                  <a:ext cx="228600" cy="2286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19050" cmpd="sng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-257520" y="853812"/>
                  <a:ext cx="228600" cy="2286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19050" cmpd="sng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-257520" y="1196715"/>
                  <a:ext cx="228600" cy="2286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19050" cmpd="sng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cxnSp>
              <p:nvCxnSpPr>
                <p:cNvPr id="32" name="Straight Arrow Connector 31"/>
                <p:cNvCxnSpPr/>
                <p:nvPr/>
              </p:nvCxnSpPr>
              <p:spPr>
                <a:xfrm>
                  <a:off x="85380" y="282299"/>
                  <a:ext cx="228600" cy="0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/>
                <p:nvPr/>
              </p:nvCxnSpPr>
              <p:spPr>
                <a:xfrm>
                  <a:off x="85380" y="625202"/>
                  <a:ext cx="228600" cy="0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Arrow Connector 33"/>
                <p:cNvCxnSpPr/>
                <p:nvPr/>
              </p:nvCxnSpPr>
              <p:spPr>
                <a:xfrm>
                  <a:off x="85380" y="1311015"/>
                  <a:ext cx="228600" cy="0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/>
                <p:nvPr/>
              </p:nvCxnSpPr>
              <p:spPr>
                <a:xfrm>
                  <a:off x="85380" y="968112"/>
                  <a:ext cx="228600" cy="0"/>
                </a:xfrm>
                <a:prstGeom prst="straightConnector1">
                  <a:avLst/>
                </a:prstGeom>
                <a:ln>
                  <a:solidFill>
                    <a:srgbClr val="000000"/>
                  </a:solidFill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Rectangle 24"/>
              <p:cNvSpPr/>
              <p:nvPr/>
            </p:nvSpPr>
            <p:spPr>
              <a:xfrm>
                <a:off x="-107909" y="2400300"/>
                <a:ext cx="914400" cy="3429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ＭＳ 明朝"/>
                    <a:cs typeface="Times New Roman"/>
                  </a:rPr>
                  <a:t>Output layer</a:t>
                </a:r>
                <a:endParaRPr lang="en-US" sz="2000" dirty="0">
                  <a:effectLst/>
                  <a:ea typeface="ＭＳ 明朝"/>
                  <a:cs typeface="Times New Roman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485900" y="0"/>
              <a:ext cx="914400" cy="3086100"/>
              <a:chOff x="0" y="0"/>
              <a:chExt cx="914400" cy="3086100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342900" y="0"/>
                <a:ext cx="249064" cy="2053799"/>
                <a:chOff x="0" y="0"/>
                <a:chExt cx="249064" cy="2053799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0" y="0"/>
                  <a:ext cx="228600" cy="2286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19050" cmpd="sng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Oval 16"/>
                <p:cNvSpPr/>
                <p:nvPr/>
              </p:nvSpPr>
              <p:spPr>
                <a:xfrm>
                  <a:off x="114300" y="829123"/>
                  <a:ext cx="45085" cy="45085"/>
                </a:xfrm>
                <a:prstGeom prst="ellipse">
                  <a:avLst/>
                </a:prstGeom>
                <a:solidFill>
                  <a:schemeClr val="tx1"/>
                </a:solidFill>
                <a:ln w="19050" cmpd="sng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0" y="342900"/>
                  <a:ext cx="228600" cy="2286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19050" cmpd="sng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114300" y="1172024"/>
                  <a:ext cx="45085" cy="45085"/>
                </a:xfrm>
                <a:prstGeom prst="ellipse">
                  <a:avLst/>
                </a:prstGeom>
                <a:solidFill>
                  <a:srgbClr val="000000"/>
                </a:solidFill>
                <a:ln w="19050" cmpd="sng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114300" y="1514924"/>
                  <a:ext cx="45085" cy="45085"/>
                </a:xfrm>
                <a:prstGeom prst="ellipse">
                  <a:avLst/>
                </a:prstGeom>
                <a:solidFill>
                  <a:srgbClr val="000000"/>
                </a:solidFill>
                <a:ln w="19050" cmpd="sng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20464" y="1825199"/>
                  <a:ext cx="228600" cy="22860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 w="19050" cmpd="sng"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5" name="Rectangle 14"/>
              <p:cNvSpPr/>
              <p:nvPr/>
            </p:nvSpPr>
            <p:spPr>
              <a:xfrm>
                <a:off x="0" y="2743200"/>
                <a:ext cx="914400" cy="3429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ＭＳ 明朝"/>
                    <a:cs typeface="Times New Roman"/>
                  </a:rPr>
                  <a:t>Hidden layer</a:t>
                </a:r>
                <a:endParaRPr lang="en-US" sz="2000" dirty="0">
                  <a:effectLst/>
                  <a:ea typeface="ＭＳ 明朝"/>
                  <a:cs typeface="Times New Roman"/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85800" y="114300"/>
              <a:ext cx="1163465" cy="2171701"/>
              <a:chOff x="0" y="0"/>
              <a:chExt cx="1163465" cy="2171701"/>
            </a:xfrm>
          </p:grpSpPr>
          <p:cxnSp>
            <p:nvCxnSpPr>
              <p:cNvPr id="10" name="Straight Arrow Connector 9"/>
              <p:cNvCxnSpPr/>
              <p:nvPr/>
            </p:nvCxnSpPr>
            <p:spPr>
              <a:xfrm flipV="1">
                <a:off x="0" y="0"/>
                <a:ext cx="1143000" cy="11430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>
                <a:stCxn id="50" idx="6"/>
                <a:endCxn id="23" idx="2"/>
              </p:cNvCxnSpPr>
              <p:nvPr/>
            </p:nvCxnSpPr>
            <p:spPr>
              <a:xfrm>
                <a:off x="0" y="114300"/>
                <a:ext cx="1163465" cy="171089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>
                <a:stCxn id="56" idx="6"/>
                <a:endCxn id="23" idx="2"/>
              </p:cNvCxnSpPr>
              <p:nvPr/>
            </p:nvCxnSpPr>
            <p:spPr>
              <a:xfrm flipV="1">
                <a:off x="0" y="1825199"/>
                <a:ext cx="1163465" cy="34650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>
                <a:stCxn id="56" idx="6"/>
              </p:cNvCxnSpPr>
              <p:nvPr/>
            </p:nvCxnSpPr>
            <p:spPr>
              <a:xfrm flipV="1">
                <a:off x="0" y="35560"/>
                <a:ext cx="1115060" cy="213614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Straight Arrow Connector 8"/>
            <p:cNvCxnSpPr/>
            <p:nvPr/>
          </p:nvCxnSpPr>
          <p:spPr>
            <a:xfrm>
              <a:off x="2171700" y="1166710"/>
              <a:ext cx="692191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Double Bracket 84"/>
          <p:cNvSpPr/>
          <p:nvPr/>
        </p:nvSpPr>
        <p:spPr>
          <a:xfrm>
            <a:off x="163177" y="1546044"/>
            <a:ext cx="2799845" cy="1398465"/>
          </a:xfrm>
          <a:prstGeom prst="bracketPai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u="sng" dirty="0" smtClean="0">
                <a:effectLst/>
                <a:ea typeface="ＭＳ 明朝"/>
                <a:cs typeface="Times New Roman"/>
              </a:rPr>
              <a:t>N.N </a:t>
            </a:r>
            <a:r>
              <a:rPr lang="en-US" sz="2000" b="1" u="sng" dirty="0">
                <a:effectLst/>
                <a:ea typeface="ＭＳ 明朝"/>
                <a:cs typeface="Times New Roman"/>
              </a:rPr>
              <a:t>Input</a:t>
            </a:r>
            <a:endParaRPr lang="en-US" sz="2000" u="sng" dirty="0">
              <a:effectLst/>
              <a:ea typeface="ＭＳ 明朝"/>
              <a:cs typeface="Times New Roman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b="1" u="none" strike="noStrike" dirty="0" smtClean="0">
                <a:effectLst/>
                <a:ea typeface="ＭＳ 明朝"/>
                <a:cs typeface="Times New Roman"/>
              </a:rPr>
              <a:t> </a:t>
            </a:r>
            <a:r>
              <a:rPr lang="en-US" sz="2000" dirty="0">
                <a:ea typeface="MS Mincho"/>
                <a:cs typeface="Times New Roman"/>
              </a:rPr>
              <a:t>Emissivity (7 Frequencies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>
                <a:ea typeface="MS Mincho"/>
                <a:cs typeface="Times New Roman"/>
              </a:rPr>
              <a:t>Surface Temp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en-US" sz="2000" dirty="0" smtClean="0">
                <a:ea typeface="MS Mincho"/>
                <a:cs typeface="Times New Roman"/>
              </a:rPr>
              <a:t>Ground emissivity </a:t>
            </a:r>
            <a:endParaRPr lang="en-US" sz="2000" dirty="0">
              <a:ea typeface="MS Mincho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ea typeface="ＭＳ 明朝"/>
                <a:cs typeface="Times New Roman"/>
              </a:rPr>
              <a:t> </a:t>
            </a:r>
            <a:endParaRPr lang="en-US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86" name="Double Bracket 85"/>
          <p:cNvSpPr/>
          <p:nvPr/>
        </p:nvSpPr>
        <p:spPr>
          <a:xfrm>
            <a:off x="5863108" y="1568563"/>
            <a:ext cx="2623126" cy="1398465"/>
          </a:xfrm>
          <a:prstGeom prst="bracketPai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b="1" u="sng" dirty="0">
                <a:effectLst/>
                <a:ea typeface="ＭＳ 明朝"/>
                <a:cs typeface="Times New Roman"/>
              </a:rPr>
              <a:t>N.N Output</a:t>
            </a:r>
            <a:endParaRPr lang="en-US" sz="2000" u="sng" dirty="0">
              <a:effectLst/>
              <a:ea typeface="ＭＳ 明朝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dirty="0" smtClean="0">
                <a:effectLst/>
                <a:ea typeface="MS Mincho"/>
                <a:cs typeface="Times New Roman"/>
              </a:rPr>
              <a:t>Depth</a:t>
            </a:r>
            <a:endParaRPr lang="en-US" sz="2000" dirty="0">
              <a:effectLst/>
              <a:ea typeface="MS Mincho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dirty="0" smtClean="0">
                <a:effectLst/>
                <a:ea typeface="MS Mincho"/>
                <a:cs typeface="Times New Roman"/>
              </a:rPr>
              <a:t>Density</a:t>
            </a:r>
            <a:endParaRPr lang="en-US" sz="2000" dirty="0">
              <a:effectLst/>
              <a:ea typeface="MS Mincho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dirty="0" smtClean="0">
                <a:effectLst/>
                <a:ea typeface="MS Mincho"/>
                <a:cs typeface="Times New Roman"/>
              </a:rPr>
              <a:t>Grain Size</a:t>
            </a:r>
            <a:endParaRPr lang="en-US" sz="2000" dirty="0">
              <a:effectLst/>
              <a:ea typeface="MS Mincho"/>
              <a:cs typeface="Times New Roman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r>
              <a:rPr lang="en-US" sz="2000" dirty="0">
                <a:effectLst/>
                <a:ea typeface="MS Mincho"/>
                <a:cs typeface="Times New Roman"/>
              </a:rPr>
              <a:t>Water%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3849489" y="2027232"/>
            <a:ext cx="1047881" cy="448973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N.N</a:t>
            </a:r>
            <a:endParaRPr lang="en-US" sz="2000" dirty="0">
              <a:effectLst/>
              <a:ea typeface="ＭＳ 明朝"/>
              <a:cs typeface="Times New Roman"/>
            </a:endParaRPr>
          </a:p>
        </p:txBody>
      </p:sp>
      <p:cxnSp>
        <p:nvCxnSpPr>
          <p:cNvPr id="99" name="Straight Arrow Connector 98"/>
          <p:cNvCxnSpPr>
            <a:endCxn id="86" idx="1"/>
          </p:cNvCxnSpPr>
          <p:nvPr/>
        </p:nvCxnSpPr>
        <p:spPr>
          <a:xfrm>
            <a:off x="4897370" y="2252444"/>
            <a:ext cx="965738" cy="1535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2963022" y="2252444"/>
            <a:ext cx="886467" cy="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" name="Text Box 19"/>
          <p:cNvSpPr txBox="1">
            <a:spLocks noChangeArrowheads="1"/>
          </p:cNvSpPr>
          <p:nvPr/>
        </p:nvSpPr>
        <p:spPr bwMode="auto">
          <a:xfrm>
            <a:off x="0" y="196850"/>
            <a:ext cx="91440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3600" b="1" dirty="0" smtClean="0">
                <a:latin typeface="Calibri"/>
                <a:cs typeface="Calibri"/>
              </a:rPr>
              <a:t>Neural Network Training</a:t>
            </a:r>
            <a:endParaRPr lang="en-GB" sz="3600" b="1" dirty="0">
              <a:latin typeface="Calibri"/>
              <a:cs typeface="Calibri"/>
            </a:endParaRPr>
          </a:p>
        </p:txBody>
      </p:sp>
      <p:sp>
        <p:nvSpPr>
          <p:cNvPr id="106" name="AutoShape 20"/>
          <p:cNvSpPr>
            <a:spLocks noChangeArrowheads="1"/>
          </p:cNvSpPr>
          <p:nvPr/>
        </p:nvSpPr>
        <p:spPr bwMode="auto">
          <a:xfrm>
            <a:off x="0" y="990600"/>
            <a:ext cx="9144000" cy="76200"/>
          </a:xfrm>
          <a:prstGeom prst="roundRect">
            <a:avLst>
              <a:gd name="adj" fmla="val 2083"/>
            </a:avLst>
          </a:prstGeom>
          <a:gradFill rotWithShape="0">
            <a:gsLst>
              <a:gs pos="0">
                <a:srgbClr val="3366FF"/>
              </a:gs>
              <a:gs pos="100000">
                <a:srgbClr val="808080"/>
              </a:gs>
            </a:gsLst>
            <a:lin ang="108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4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0" y="196850"/>
            <a:ext cx="91440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3600" b="1" dirty="0" smtClean="0">
                <a:latin typeface="Calibri"/>
                <a:cs typeface="Calibri"/>
              </a:rPr>
              <a:t>Neural Network Retrieval </a:t>
            </a:r>
            <a:endParaRPr lang="en-GB" sz="3600" b="1" dirty="0">
              <a:latin typeface="Calibri"/>
              <a:cs typeface="Calibri"/>
            </a:endParaRPr>
          </a:p>
        </p:txBody>
      </p:sp>
      <p:sp>
        <p:nvSpPr>
          <p:cNvPr id="70" name="AutoShape 20"/>
          <p:cNvSpPr>
            <a:spLocks noChangeArrowheads="1"/>
          </p:cNvSpPr>
          <p:nvPr/>
        </p:nvSpPr>
        <p:spPr bwMode="auto">
          <a:xfrm>
            <a:off x="0" y="990600"/>
            <a:ext cx="9144000" cy="76200"/>
          </a:xfrm>
          <a:prstGeom prst="roundRect">
            <a:avLst>
              <a:gd name="adj" fmla="val 2083"/>
            </a:avLst>
          </a:prstGeom>
          <a:gradFill rotWithShape="0">
            <a:gsLst>
              <a:gs pos="0">
                <a:srgbClr val="3366FF"/>
              </a:gs>
              <a:gs pos="100000">
                <a:srgbClr val="808080"/>
              </a:gs>
            </a:gsLst>
            <a:lin ang="108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1750876" y="361754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77" name="Group 76"/>
          <p:cNvGrpSpPr/>
          <p:nvPr/>
        </p:nvGrpSpPr>
        <p:grpSpPr>
          <a:xfrm>
            <a:off x="1129592" y="2520934"/>
            <a:ext cx="6573027" cy="1647273"/>
            <a:chOff x="652177" y="1468607"/>
            <a:chExt cx="6573027" cy="1647273"/>
          </a:xfrm>
        </p:grpSpPr>
        <p:sp>
          <p:nvSpPr>
            <p:cNvPr id="147" name="Double Bracket 146"/>
            <p:cNvSpPr/>
            <p:nvPr/>
          </p:nvSpPr>
          <p:spPr>
            <a:xfrm>
              <a:off x="652177" y="1468607"/>
              <a:ext cx="2565926" cy="1604309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2000" b="1" u="sng" dirty="0">
                <a:ea typeface="ＭＳ 明朝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u="sng" dirty="0" smtClean="0">
                  <a:effectLst/>
                  <a:ea typeface="ＭＳ 明朝"/>
                  <a:cs typeface="Times New Roman"/>
                </a:rPr>
                <a:t>N.N </a:t>
              </a:r>
              <a:r>
                <a:rPr lang="en-US" sz="2000" b="1" u="sng" dirty="0">
                  <a:effectLst/>
                  <a:ea typeface="ＭＳ 明朝"/>
                  <a:cs typeface="Times New Roman"/>
                </a:rPr>
                <a:t>Input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  <a:p>
              <a:pPr marL="342900" marR="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2000" dirty="0">
                  <a:ea typeface="MS Mincho"/>
                  <a:cs typeface="Times New Roman"/>
                </a:rPr>
                <a:t>Observed Emissivity (</a:t>
              </a:r>
              <a:r>
                <a:rPr lang="en-US" sz="2000" dirty="0" smtClean="0">
                  <a:ea typeface="MS Mincho"/>
                  <a:cs typeface="Times New Roman"/>
                </a:rPr>
                <a:t>7 </a:t>
              </a:r>
              <a:r>
                <a:rPr lang="en-US" sz="2000" dirty="0" err="1" smtClean="0">
                  <a:ea typeface="MS Mincho"/>
                  <a:cs typeface="Times New Roman"/>
                </a:rPr>
                <a:t>Freq</a:t>
              </a:r>
              <a:r>
                <a:rPr lang="en-US" sz="2000" dirty="0" smtClean="0">
                  <a:ea typeface="MS Mincho"/>
                  <a:cs typeface="Times New Roman"/>
                </a:rPr>
                <a:t>)</a:t>
              </a:r>
              <a:endParaRPr lang="en-US" sz="2000" dirty="0">
                <a:ea typeface="MS Mincho"/>
                <a:cs typeface="Times New Roman"/>
              </a:endParaRPr>
            </a:p>
            <a:p>
              <a:pPr marL="342900" marR="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2000" dirty="0">
                  <a:ea typeface="MS Mincho"/>
                  <a:cs typeface="Times New Roman"/>
                </a:rPr>
                <a:t>Surface Temp</a:t>
              </a:r>
            </a:p>
            <a:p>
              <a:pPr marL="342900" marR="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2000" dirty="0" smtClean="0">
                  <a:ea typeface="MS Mincho"/>
                  <a:cs typeface="Times New Roman"/>
                </a:rPr>
                <a:t>Ground emissivity </a:t>
              </a:r>
              <a:endParaRPr lang="en-US" sz="2000" dirty="0">
                <a:ea typeface="MS Mincho"/>
                <a:cs typeface="Times New Roman"/>
              </a:endParaRP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effectLst/>
                  <a:ea typeface="ＭＳ 明朝"/>
                  <a:cs typeface="Times New Roman"/>
                </a:rPr>
                <a:t> </a:t>
              </a:r>
              <a:endParaRPr lang="en-US" sz="12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48" name="Double Bracket 147"/>
            <p:cNvSpPr/>
            <p:nvPr/>
          </p:nvSpPr>
          <p:spPr>
            <a:xfrm>
              <a:off x="5291108" y="1511571"/>
              <a:ext cx="1934096" cy="1604309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u="sng" dirty="0">
                  <a:effectLst/>
                  <a:ea typeface="ＭＳ 明朝"/>
                  <a:cs typeface="Times New Roman"/>
                </a:rPr>
                <a:t>N.N Output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  <a:p>
              <a:pPr marL="342900" marR="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2000" dirty="0" smtClean="0">
                  <a:effectLst/>
                  <a:ea typeface="ＭＳ 明朝"/>
                  <a:cs typeface="Times New Roman"/>
                </a:rPr>
                <a:t>Depth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  <a:p>
              <a:pPr marL="342900" marR="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2000" dirty="0" smtClean="0">
                  <a:effectLst/>
                  <a:ea typeface="ＭＳ 明朝"/>
                  <a:cs typeface="Times New Roman"/>
                </a:rPr>
                <a:t>Density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  <a:p>
              <a:pPr marL="342900" marR="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2000" dirty="0" smtClean="0">
                  <a:effectLst/>
                  <a:ea typeface="ＭＳ 明朝"/>
                  <a:cs typeface="Times New Roman"/>
                </a:rPr>
                <a:t>Grain Size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  <a:p>
              <a:pPr marL="342900" marR="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2000" dirty="0">
                  <a:effectLst/>
                  <a:ea typeface="ＭＳ 明朝"/>
                  <a:cs typeface="Times New Roman"/>
                </a:rPr>
                <a:t>Water%</a:t>
              </a:r>
            </a:p>
          </p:txBody>
        </p:sp>
        <p:sp>
          <p:nvSpPr>
            <p:cNvPr id="149" name="Rounded Rectangle 148"/>
            <p:cNvSpPr/>
            <p:nvPr/>
          </p:nvSpPr>
          <p:spPr>
            <a:xfrm>
              <a:off x="3703887" y="2038518"/>
              <a:ext cx="1025245" cy="463172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N.N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</p:txBody>
        </p:sp>
        <p:cxnSp>
          <p:nvCxnSpPr>
            <p:cNvPr id="150" name="Straight Arrow Connector 149"/>
            <p:cNvCxnSpPr/>
            <p:nvPr/>
          </p:nvCxnSpPr>
          <p:spPr>
            <a:xfrm>
              <a:off x="4759136" y="2252212"/>
              <a:ext cx="53197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Arrow Connector 150"/>
            <p:cNvCxnSpPr/>
            <p:nvPr/>
          </p:nvCxnSpPr>
          <p:spPr>
            <a:xfrm>
              <a:off x="3221366" y="2252212"/>
              <a:ext cx="492033" cy="24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738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0" y="196850"/>
            <a:ext cx="91440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3600" b="1" dirty="0" smtClean="0">
                <a:latin typeface="Calibri"/>
                <a:cs typeface="Calibri"/>
              </a:rPr>
              <a:t>Neural Network Retrieval Results </a:t>
            </a:r>
            <a:endParaRPr lang="en-GB" sz="3600" b="1" dirty="0">
              <a:latin typeface="Calibri"/>
              <a:cs typeface="Calibri"/>
            </a:endParaRPr>
          </a:p>
        </p:txBody>
      </p:sp>
      <p:sp>
        <p:nvSpPr>
          <p:cNvPr id="70" name="AutoShape 20"/>
          <p:cNvSpPr>
            <a:spLocks noChangeArrowheads="1"/>
          </p:cNvSpPr>
          <p:nvPr/>
        </p:nvSpPr>
        <p:spPr bwMode="auto">
          <a:xfrm>
            <a:off x="0" y="990600"/>
            <a:ext cx="9144000" cy="76200"/>
          </a:xfrm>
          <a:prstGeom prst="roundRect">
            <a:avLst>
              <a:gd name="adj" fmla="val 2083"/>
            </a:avLst>
          </a:prstGeom>
          <a:gradFill rotWithShape="0">
            <a:gsLst>
              <a:gs pos="0">
                <a:srgbClr val="3366FF"/>
              </a:gs>
              <a:gs pos="100000">
                <a:srgbClr val="808080"/>
              </a:gs>
            </a:gsLst>
            <a:lin ang="108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3" descr="Macintosh HD:Users:Narges:Documents:neuralnetwork1:retrievedsnowpack.ep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4"/>
          <a:stretch/>
        </p:blipFill>
        <p:spPr bwMode="auto">
          <a:xfrm>
            <a:off x="654175" y="1513839"/>
            <a:ext cx="7869322" cy="48366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51141" y="1066800"/>
            <a:ext cx="8600459" cy="5356920"/>
            <a:chOff x="96206" y="1128231"/>
            <a:chExt cx="8600459" cy="5356920"/>
          </a:xfrm>
        </p:grpSpPr>
        <p:pic>
          <p:nvPicPr>
            <p:cNvPr id="5" name="Picture 4" descr="Macintosh HD:Users:Narges:Documents:neuralnetwork1:snoedepthmap.eps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06" y="1513838"/>
              <a:ext cx="8600459" cy="49713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2905752" y="1128231"/>
              <a:ext cx="40159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Retrieved Snow Depth Map Dec 2003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8452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0" y="196850"/>
            <a:ext cx="91440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3600" b="1" dirty="0" smtClean="0">
                <a:latin typeface="Calibri"/>
                <a:cs typeface="Calibri"/>
              </a:rPr>
              <a:t>Neural Network Retrieval Results </a:t>
            </a:r>
            <a:endParaRPr lang="en-GB" sz="3600" b="1" dirty="0">
              <a:latin typeface="Calibri"/>
              <a:cs typeface="Calibri"/>
            </a:endParaRPr>
          </a:p>
        </p:txBody>
      </p:sp>
      <p:sp>
        <p:nvSpPr>
          <p:cNvPr id="70" name="AutoShape 20"/>
          <p:cNvSpPr>
            <a:spLocks noChangeArrowheads="1"/>
          </p:cNvSpPr>
          <p:nvPr/>
        </p:nvSpPr>
        <p:spPr bwMode="auto">
          <a:xfrm>
            <a:off x="0" y="990600"/>
            <a:ext cx="9144000" cy="76200"/>
          </a:xfrm>
          <a:prstGeom prst="roundRect">
            <a:avLst>
              <a:gd name="adj" fmla="val 2083"/>
            </a:avLst>
          </a:prstGeom>
          <a:gradFill rotWithShape="0">
            <a:gsLst>
              <a:gs pos="0">
                <a:srgbClr val="3366FF"/>
              </a:gs>
              <a:gs pos="100000">
                <a:srgbClr val="808080"/>
              </a:gs>
            </a:gsLst>
            <a:lin ang="108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98680" y="1216336"/>
            <a:ext cx="55617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Comparison with CMC Snow Depth and Chang Algorithm:</a:t>
            </a:r>
          </a:p>
          <a:p>
            <a:endParaRPr lang="en-US" dirty="0" smtClean="0"/>
          </a:p>
          <a:p>
            <a:r>
              <a:rPr lang="en-US" dirty="0" smtClean="0"/>
              <a:t>Chang Algorithm =&gt;  Snow Depth = 1.59*(TB19H-TB37H)</a:t>
            </a:r>
            <a:endParaRPr lang="en-US" dirty="0"/>
          </a:p>
        </p:txBody>
      </p:sp>
      <p:pic>
        <p:nvPicPr>
          <p:cNvPr id="6" name="Picture 5" descr="ts2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80" y="2328496"/>
            <a:ext cx="7474692" cy="434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6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0" y="196850"/>
            <a:ext cx="91440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3600" b="1" dirty="0" smtClean="0">
                <a:latin typeface="Calibri"/>
                <a:cs typeface="Calibri"/>
              </a:rPr>
              <a:t>Neural Network Retrieval </a:t>
            </a:r>
            <a:endParaRPr lang="en-GB" sz="3600" b="1" dirty="0">
              <a:latin typeface="Calibri"/>
              <a:cs typeface="Calibri"/>
            </a:endParaRPr>
          </a:p>
        </p:txBody>
      </p:sp>
      <p:sp>
        <p:nvSpPr>
          <p:cNvPr id="70" name="AutoShape 20"/>
          <p:cNvSpPr>
            <a:spLocks noChangeArrowheads="1"/>
          </p:cNvSpPr>
          <p:nvPr/>
        </p:nvSpPr>
        <p:spPr bwMode="auto">
          <a:xfrm>
            <a:off x="0" y="990600"/>
            <a:ext cx="9144000" cy="76200"/>
          </a:xfrm>
          <a:prstGeom prst="roundRect">
            <a:avLst>
              <a:gd name="adj" fmla="val 2083"/>
            </a:avLst>
          </a:prstGeom>
          <a:gradFill rotWithShape="0">
            <a:gsLst>
              <a:gs pos="0">
                <a:srgbClr val="3366FF"/>
              </a:gs>
              <a:gs pos="100000">
                <a:srgbClr val="808080"/>
              </a:gs>
            </a:gsLst>
            <a:lin ang="108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1750876" y="25209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2" name="Rectangle 151"/>
          <p:cNvSpPr/>
          <p:nvPr/>
        </p:nvSpPr>
        <p:spPr>
          <a:xfrm>
            <a:off x="7490979" y="1850388"/>
            <a:ext cx="1851138" cy="71989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Neural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Network Retrieval </a:t>
            </a:r>
            <a:endParaRPr lang="en-US" sz="2000" dirty="0">
              <a:effectLst/>
              <a:ea typeface="ＭＳ 明朝"/>
              <a:cs typeface="Times New Roman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7471740" y="4187768"/>
            <a:ext cx="1908873" cy="6659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ＭＳ 明朝"/>
                <a:cs typeface="Times New Roman"/>
              </a:rPr>
              <a:t>Model Simulation </a:t>
            </a:r>
            <a:endParaRPr lang="en-US" sz="2000" dirty="0">
              <a:effectLst/>
              <a:ea typeface="ＭＳ 明朝"/>
              <a:cs typeface="Times New Roman"/>
            </a:endParaRPr>
          </a:p>
        </p:txBody>
      </p:sp>
      <p:cxnSp>
        <p:nvCxnSpPr>
          <p:cNvPr id="113" name="Straight Arrow Connector 112"/>
          <p:cNvCxnSpPr/>
          <p:nvPr/>
        </p:nvCxnSpPr>
        <p:spPr>
          <a:xfrm>
            <a:off x="6762374" y="3213710"/>
            <a:ext cx="0" cy="5443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/>
          <p:cNvGrpSpPr/>
          <p:nvPr/>
        </p:nvGrpSpPr>
        <p:grpSpPr>
          <a:xfrm>
            <a:off x="455196" y="1424327"/>
            <a:ext cx="7247424" cy="5195531"/>
            <a:chOff x="705316" y="1424327"/>
            <a:chExt cx="7247424" cy="5195531"/>
          </a:xfrm>
        </p:grpSpPr>
        <p:grpSp>
          <p:nvGrpSpPr>
            <p:cNvPr id="77" name="Group 76"/>
            <p:cNvGrpSpPr/>
            <p:nvPr/>
          </p:nvGrpSpPr>
          <p:grpSpPr>
            <a:xfrm>
              <a:off x="1379712" y="1424327"/>
              <a:ext cx="6573027" cy="1647273"/>
              <a:chOff x="652177" y="1468607"/>
              <a:chExt cx="6573027" cy="1647273"/>
            </a:xfrm>
          </p:grpSpPr>
          <p:sp>
            <p:nvSpPr>
              <p:cNvPr id="147" name="Double Bracket 146"/>
              <p:cNvSpPr/>
              <p:nvPr/>
            </p:nvSpPr>
            <p:spPr>
              <a:xfrm>
                <a:off x="652177" y="1468607"/>
                <a:ext cx="2565926" cy="1604309"/>
              </a:xfrm>
              <a:prstGeom prst="bracketPair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endParaRPr lang="en-US" sz="2000" b="1" u="sng" dirty="0">
                  <a:ea typeface="ＭＳ 明朝"/>
                  <a:cs typeface="Times New Roman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u="sng" dirty="0" smtClean="0">
                    <a:effectLst/>
                    <a:ea typeface="ＭＳ 明朝"/>
                    <a:cs typeface="Times New Roman"/>
                  </a:rPr>
                  <a:t>N.N </a:t>
                </a:r>
                <a:r>
                  <a:rPr lang="en-US" sz="2000" b="1" u="sng" dirty="0">
                    <a:effectLst/>
                    <a:ea typeface="ＭＳ 明朝"/>
                    <a:cs typeface="Times New Roman"/>
                  </a:rPr>
                  <a:t>Input</a:t>
                </a:r>
                <a:endParaRPr lang="en-US" sz="2000" dirty="0">
                  <a:effectLst/>
                  <a:ea typeface="ＭＳ 明朝"/>
                  <a:cs typeface="Times New Roman"/>
                </a:endParaRPr>
              </a:p>
              <a:p>
                <a:pPr marL="342900" marR="0" indent="-342900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•"/>
                </a:pPr>
                <a:r>
                  <a:rPr lang="en-US" sz="2000" dirty="0">
                    <a:ea typeface="MS Mincho"/>
                    <a:cs typeface="Times New Roman"/>
                  </a:rPr>
                  <a:t>Observed Emissivity (</a:t>
                </a:r>
                <a:r>
                  <a:rPr lang="en-US" sz="2000" dirty="0" smtClean="0">
                    <a:ea typeface="MS Mincho"/>
                    <a:cs typeface="Times New Roman"/>
                  </a:rPr>
                  <a:t>7 </a:t>
                </a:r>
                <a:r>
                  <a:rPr lang="en-US" sz="2000" dirty="0" err="1" smtClean="0">
                    <a:ea typeface="MS Mincho"/>
                    <a:cs typeface="Times New Roman"/>
                  </a:rPr>
                  <a:t>Freq</a:t>
                </a:r>
                <a:r>
                  <a:rPr lang="en-US" sz="2000" dirty="0" smtClean="0">
                    <a:ea typeface="MS Mincho"/>
                    <a:cs typeface="Times New Roman"/>
                  </a:rPr>
                  <a:t>)</a:t>
                </a:r>
                <a:endParaRPr lang="en-US" sz="2000" dirty="0">
                  <a:ea typeface="MS Mincho"/>
                  <a:cs typeface="Times New Roman"/>
                </a:endParaRPr>
              </a:p>
              <a:p>
                <a:pPr marL="342900" marR="0" indent="-342900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•"/>
                </a:pPr>
                <a:r>
                  <a:rPr lang="en-US" sz="2000" dirty="0">
                    <a:ea typeface="MS Mincho"/>
                    <a:cs typeface="Times New Roman"/>
                  </a:rPr>
                  <a:t>Surface Temp</a:t>
                </a:r>
              </a:p>
              <a:p>
                <a:pPr marL="342900" marR="0" indent="-342900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•"/>
                </a:pPr>
                <a:r>
                  <a:rPr lang="en-US" sz="2000" dirty="0" smtClean="0">
                    <a:ea typeface="MS Mincho"/>
                    <a:cs typeface="Times New Roman"/>
                  </a:rPr>
                  <a:t>Ground emissivity </a:t>
                </a:r>
                <a:endParaRPr lang="en-US" sz="2000" dirty="0">
                  <a:ea typeface="MS Mincho"/>
                  <a:cs typeface="Times New Roman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dirty="0">
                    <a:effectLst/>
                    <a:ea typeface="ＭＳ 明朝"/>
                    <a:cs typeface="Times New Roman"/>
                  </a:rPr>
                  <a:t> </a:t>
                </a:r>
                <a:endParaRPr lang="en-US" sz="1200" dirty="0">
                  <a:effectLst/>
                  <a:ea typeface="ＭＳ 明朝"/>
                  <a:cs typeface="Times New Roman"/>
                </a:endParaRPr>
              </a:p>
            </p:txBody>
          </p:sp>
          <p:sp>
            <p:nvSpPr>
              <p:cNvPr id="148" name="Double Bracket 147"/>
              <p:cNvSpPr/>
              <p:nvPr/>
            </p:nvSpPr>
            <p:spPr>
              <a:xfrm>
                <a:off x="5291108" y="1511571"/>
                <a:ext cx="1934096" cy="1604309"/>
              </a:xfrm>
              <a:prstGeom prst="bracketPair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b="1" u="sng" dirty="0">
                    <a:effectLst/>
                    <a:ea typeface="ＭＳ 明朝"/>
                    <a:cs typeface="Times New Roman"/>
                  </a:rPr>
                  <a:t>N.N Output</a:t>
                </a:r>
                <a:endParaRPr lang="en-US" sz="2000" dirty="0">
                  <a:effectLst/>
                  <a:ea typeface="ＭＳ 明朝"/>
                  <a:cs typeface="Times New Roman"/>
                </a:endParaRPr>
              </a:p>
              <a:p>
                <a:pPr marL="342900" marR="0" indent="-342900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•"/>
                </a:pPr>
                <a:r>
                  <a:rPr lang="en-US" sz="2000" dirty="0" smtClean="0">
                    <a:effectLst/>
                    <a:ea typeface="ＭＳ 明朝"/>
                    <a:cs typeface="Times New Roman"/>
                  </a:rPr>
                  <a:t>Depth</a:t>
                </a:r>
                <a:endParaRPr lang="en-US" sz="2000" dirty="0">
                  <a:effectLst/>
                  <a:ea typeface="ＭＳ 明朝"/>
                  <a:cs typeface="Times New Roman"/>
                </a:endParaRPr>
              </a:p>
              <a:p>
                <a:pPr marL="342900" marR="0" indent="-342900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•"/>
                </a:pPr>
                <a:r>
                  <a:rPr lang="en-US" sz="2000" dirty="0" smtClean="0">
                    <a:effectLst/>
                    <a:ea typeface="ＭＳ 明朝"/>
                    <a:cs typeface="Times New Roman"/>
                  </a:rPr>
                  <a:t>Density</a:t>
                </a:r>
                <a:endParaRPr lang="en-US" sz="2000" dirty="0">
                  <a:effectLst/>
                  <a:ea typeface="ＭＳ 明朝"/>
                  <a:cs typeface="Times New Roman"/>
                </a:endParaRPr>
              </a:p>
              <a:p>
                <a:pPr marL="342900" marR="0" indent="-342900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•"/>
                </a:pPr>
                <a:r>
                  <a:rPr lang="en-US" sz="2000" dirty="0" smtClean="0">
                    <a:effectLst/>
                    <a:ea typeface="ＭＳ 明朝"/>
                    <a:cs typeface="Times New Roman"/>
                  </a:rPr>
                  <a:t>Grain Size</a:t>
                </a:r>
                <a:endParaRPr lang="en-US" sz="2000" dirty="0">
                  <a:effectLst/>
                  <a:ea typeface="ＭＳ 明朝"/>
                  <a:cs typeface="Times New Roman"/>
                </a:endParaRPr>
              </a:p>
              <a:p>
                <a:pPr marL="342900" marR="0" indent="-342900">
                  <a:spcBef>
                    <a:spcPts val="0"/>
                  </a:spcBef>
                  <a:spcAft>
                    <a:spcPts val="0"/>
                  </a:spcAft>
                  <a:buFont typeface="Arial"/>
                  <a:buChar char="•"/>
                </a:pPr>
                <a:r>
                  <a:rPr lang="en-US" sz="2000" dirty="0">
                    <a:effectLst/>
                    <a:ea typeface="ＭＳ 明朝"/>
                    <a:cs typeface="Times New Roman"/>
                  </a:rPr>
                  <a:t>Water%</a:t>
                </a:r>
              </a:p>
            </p:txBody>
          </p:sp>
          <p:sp>
            <p:nvSpPr>
              <p:cNvPr id="149" name="Rounded Rectangle 148"/>
              <p:cNvSpPr/>
              <p:nvPr/>
            </p:nvSpPr>
            <p:spPr>
              <a:xfrm>
                <a:off x="3703887" y="2038518"/>
                <a:ext cx="1025245" cy="463172"/>
              </a:xfrm>
              <a:prstGeom prst="round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ea typeface="ＭＳ 明朝"/>
                    <a:cs typeface="Times New Roman"/>
                  </a:rPr>
                  <a:t>N.N</a:t>
                </a:r>
                <a:endParaRPr lang="en-US" sz="2000" dirty="0">
                  <a:effectLst/>
                  <a:ea typeface="ＭＳ 明朝"/>
                  <a:cs typeface="Times New Roman"/>
                </a:endParaRPr>
              </a:p>
            </p:txBody>
          </p:sp>
          <p:cxnSp>
            <p:nvCxnSpPr>
              <p:cNvPr id="150" name="Straight Arrow Connector 149"/>
              <p:cNvCxnSpPr/>
              <p:nvPr/>
            </p:nvCxnSpPr>
            <p:spPr>
              <a:xfrm>
                <a:off x="4759136" y="2252212"/>
                <a:ext cx="53197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Arrow Connector 150"/>
              <p:cNvCxnSpPr/>
              <p:nvPr/>
            </p:nvCxnSpPr>
            <p:spPr>
              <a:xfrm>
                <a:off x="3221366" y="2252212"/>
                <a:ext cx="492033" cy="240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1" name="Double Bracket 160"/>
            <p:cNvSpPr/>
            <p:nvPr/>
          </p:nvSpPr>
          <p:spPr>
            <a:xfrm>
              <a:off x="6018644" y="3738172"/>
              <a:ext cx="1934096" cy="2881686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2000" b="1" u="sng" dirty="0" smtClean="0">
                <a:effectLst/>
                <a:ea typeface="ＭＳ 明朝"/>
                <a:cs typeface="Times New Roman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u="sng" dirty="0" smtClean="0">
                  <a:effectLst/>
                  <a:ea typeface="ＭＳ 明朝"/>
                  <a:cs typeface="Times New Roman"/>
                </a:rPr>
                <a:t>Model </a:t>
              </a:r>
              <a:r>
                <a:rPr lang="en-US" sz="2000" b="1" u="sng" dirty="0">
                  <a:effectLst/>
                  <a:ea typeface="ＭＳ 明朝"/>
                  <a:cs typeface="Times New Roman"/>
                </a:rPr>
                <a:t>input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  <a:p>
              <a:pPr marL="342900" marR="0" indent="-342900" algn="just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2000" dirty="0" smtClean="0">
                  <a:effectLst/>
                  <a:ea typeface="ＭＳ 明朝"/>
                  <a:cs typeface="Times New Roman"/>
                </a:rPr>
                <a:t>Depth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  <a:p>
              <a:pPr marL="342900" marR="0" indent="-342900" algn="just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2000" dirty="0" smtClean="0">
                  <a:effectLst/>
                  <a:ea typeface="ＭＳ 明朝"/>
                  <a:cs typeface="Times New Roman"/>
                </a:rPr>
                <a:t>Density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  <a:p>
              <a:pPr marL="342900" marR="0" indent="-342900" algn="just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2000" dirty="0" smtClean="0">
                  <a:effectLst/>
                  <a:ea typeface="ＭＳ 明朝"/>
                  <a:cs typeface="Times New Roman"/>
                </a:rPr>
                <a:t>Grain Size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  <a:p>
              <a:pPr marL="342900" marR="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2000" dirty="0">
                  <a:effectLst/>
                  <a:ea typeface="ＭＳ 明朝"/>
                  <a:cs typeface="Times New Roman"/>
                </a:rPr>
                <a:t>Water</a:t>
              </a:r>
              <a:r>
                <a:rPr lang="en-US" sz="2000" dirty="0" smtClean="0">
                  <a:effectLst/>
                  <a:ea typeface="ＭＳ 明朝"/>
                  <a:cs typeface="Times New Roman"/>
                </a:rPr>
                <a:t>%</a:t>
              </a:r>
            </a:p>
            <a:p>
              <a:pPr marL="342900" marR="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2000" dirty="0">
                  <a:ea typeface="MS Mincho"/>
                  <a:cs typeface="Times New Roman"/>
                </a:rPr>
                <a:t>Surface Temp</a:t>
              </a:r>
            </a:p>
            <a:p>
              <a:pPr marL="342900" marR="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2000" dirty="0">
                  <a:ea typeface="MS Mincho"/>
                  <a:cs typeface="Times New Roman"/>
                </a:rPr>
                <a:t>Ground emissivity </a:t>
              </a:r>
            </a:p>
            <a:p>
              <a:pPr marL="342900" marR="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endParaRPr lang="en-US" sz="2000" dirty="0">
                <a:effectLst/>
                <a:ea typeface="ＭＳ 明朝"/>
                <a:cs typeface="Times New Roman"/>
              </a:endParaRPr>
            </a:p>
          </p:txBody>
        </p:sp>
        <p:sp>
          <p:nvSpPr>
            <p:cNvPr id="162" name="Double Bracket 161"/>
            <p:cNvSpPr/>
            <p:nvPr/>
          </p:nvSpPr>
          <p:spPr>
            <a:xfrm>
              <a:off x="1379711" y="4470132"/>
              <a:ext cx="2569189" cy="1603747"/>
            </a:xfrm>
            <a:prstGeom prst="bracketPair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u="sng" dirty="0">
                  <a:effectLst/>
                  <a:ea typeface="ＭＳ 明朝"/>
                  <a:cs typeface="Times New Roman"/>
                </a:rPr>
                <a:t>Model </a:t>
              </a:r>
              <a:r>
                <a:rPr lang="en-US" sz="2000" b="1" u="sng" dirty="0" smtClean="0">
                  <a:effectLst/>
                  <a:ea typeface="ＭＳ 明朝"/>
                  <a:cs typeface="Times New Roman"/>
                </a:rPr>
                <a:t>Output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endParaRPr lang="en-US" sz="2000" dirty="0">
                <a:ea typeface="ＭＳ 明朝"/>
                <a:cs typeface="Times New Roman"/>
              </a:endParaRPr>
            </a:p>
            <a:p>
              <a:pPr marL="342900" marR="0" indent="-342900">
                <a:spcBef>
                  <a:spcPts val="0"/>
                </a:spcBef>
                <a:spcAft>
                  <a:spcPts val="0"/>
                </a:spcAft>
                <a:buFont typeface="Arial"/>
                <a:buChar char="•"/>
              </a:pPr>
              <a:r>
                <a:rPr lang="en-US" sz="2000" dirty="0" smtClean="0">
                  <a:ea typeface="MS Mincho"/>
                  <a:cs typeface="Times New Roman"/>
                </a:rPr>
                <a:t>Emissivity </a:t>
              </a:r>
              <a:r>
                <a:rPr lang="en-US" sz="2000" dirty="0">
                  <a:ea typeface="MS Mincho"/>
                  <a:cs typeface="Times New Roman"/>
                </a:rPr>
                <a:t>(</a:t>
              </a:r>
              <a:r>
                <a:rPr lang="en-US" sz="2000" dirty="0" smtClean="0">
                  <a:ea typeface="MS Mincho"/>
                  <a:cs typeface="Times New Roman"/>
                </a:rPr>
                <a:t>7 </a:t>
              </a:r>
              <a:r>
                <a:rPr lang="en-US" sz="2000" dirty="0" err="1" smtClean="0">
                  <a:ea typeface="MS Mincho"/>
                  <a:cs typeface="Times New Roman"/>
                </a:rPr>
                <a:t>Freq</a:t>
              </a:r>
              <a:r>
                <a:rPr lang="en-US" sz="2000" dirty="0">
                  <a:ea typeface="MS Mincho"/>
                  <a:cs typeface="Times New Roman"/>
                </a:rPr>
                <a:t>)</a:t>
              </a:r>
            </a:p>
            <a:p>
              <a:pPr marL="22860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effectLst/>
                  <a:ea typeface="MS Mincho"/>
                  <a:cs typeface="Times New Roman"/>
                </a:rPr>
                <a:t> </a:t>
              </a:r>
            </a:p>
          </p:txBody>
        </p:sp>
        <p:sp>
          <p:nvSpPr>
            <p:cNvPr id="163" name="Rounded Rectangle 162"/>
            <p:cNvSpPr/>
            <p:nvPr/>
          </p:nvSpPr>
          <p:spPr>
            <a:xfrm>
              <a:off x="4429562" y="4984302"/>
              <a:ext cx="1057222" cy="458450"/>
            </a:xfrm>
            <a:prstGeom prst="round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>
                  <a:solidFill>
                    <a:srgbClr val="000000"/>
                  </a:solidFill>
                  <a:effectLst/>
                  <a:ea typeface="ＭＳ 明朝"/>
                  <a:cs typeface="Times New Roman"/>
                </a:rPr>
                <a:t>MEMLS</a:t>
              </a:r>
              <a:endParaRPr lang="en-US" sz="2000" dirty="0">
                <a:effectLst/>
                <a:ea typeface="ＭＳ 明朝"/>
                <a:cs typeface="Times New Roman"/>
              </a:endParaRPr>
            </a:p>
          </p:txBody>
        </p:sp>
        <p:cxnSp>
          <p:nvCxnSpPr>
            <p:cNvPr id="164" name="Straight Arrow Connector 163"/>
            <p:cNvCxnSpPr>
              <a:stCxn id="163" idx="1"/>
            </p:cNvCxnSpPr>
            <p:nvPr/>
          </p:nvCxnSpPr>
          <p:spPr>
            <a:xfrm flipH="1">
              <a:off x="3945638" y="5213527"/>
              <a:ext cx="483924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Arrow Connector 164"/>
            <p:cNvCxnSpPr/>
            <p:nvPr/>
          </p:nvCxnSpPr>
          <p:spPr>
            <a:xfrm flipH="1">
              <a:off x="5486671" y="5231068"/>
              <a:ext cx="531973" cy="170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711895" y="2694128"/>
              <a:ext cx="6678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711895" y="2694128"/>
              <a:ext cx="1" cy="25546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705316" y="5248770"/>
              <a:ext cx="6678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498651" y="3542338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Compare </a:t>
            </a:r>
          </a:p>
          <a:p>
            <a:r>
              <a:rPr lang="en-US" dirty="0" smtClean="0"/>
              <a:t>Emissivities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69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0" y="44443"/>
            <a:ext cx="91440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3600" b="1" dirty="0" smtClean="0">
                <a:latin typeface="Calibri"/>
                <a:cs typeface="Calibri"/>
              </a:rPr>
              <a:t>Neural Network Retrieval Results </a:t>
            </a:r>
            <a:endParaRPr lang="en-GB" sz="3600" b="1" dirty="0">
              <a:latin typeface="Calibri"/>
              <a:cs typeface="Calibri"/>
            </a:endParaRPr>
          </a:p>
        </p:txBody>
      </p:sp>
      <p:sp>
        <p:nvSpPr>
          <p:cNvPr id="70" name="AutoShape 20"/>
          <p:cNvSpPr>
            <a:spLocks noChangeArrowheads="1"/>
          </p:cNvSpPr>
          <p:nvPr/>
        </p:nvSpPr>
        <p:spPr bwMode="auto">
          <a:xfrm>
            <a:off x="0" y="721184"/>
            <a:ext cx="9144000" cy="76200"/>
          </a:xfrm>
          <a:prstGeom prst="roundRect">
            <a:avLst>
              <a:gd name="adj" fmla="val 2083"/>
            </a:avLst>
          </a:prstGeom>
          <a:gradFill rotWithShape="0">
            <a:gsLst>
              <a:gs pos="0">
                <a:srgbClr val="3366FF"/>
              </a:gs>
              <a:gs pos="100000">
                <a:srgbClr val="808080"/>
              </a:gs>
            </a:gsLst>
            <a:lin ang="108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546567" y="832860"/>
            <a:ext cx="5949860" cy="4320901"/>
            <a:chOff x="225843" y="1297725"/>
            <a:chExt cx="6003177" cy="4732794"/>
          </a:xfrm>
        </p:grpSpPr>
        <p:pic>
          <p:nvPicPr>
            <p:cNvPr id="2" name="Picture 1" descr="figure.eps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86" r="6504"/>
            <a:stretch/>
          </p:blipFill>
          <p:spPr>
            <a:xfrm>
              <a:off x="245255" y="1297725"/>
              <a:ext cx="5983765" cy="2320105"/>
            </a:xfrm>
            <a:prstGeom prst="rect">
              <a:avLst/>
            </a:prstGeom>
          </p:spPr>
        </p:pic>
        <p:pic>
          <p:nvPicPr>
            <p:cNvPr id="26" name="Picture 25" descr="compem2.ep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792" r="50268"/>
            <a:stretch/>
          </p:blipFill>
          <p:spPr>
            <a:xfrm>
              <a:off x="225843" y="3617830"/>
              <a:ext cx="3088545" cy="2359679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3314388" y="3617830"/>
              <a:ext cx="2895220" cy="2412689"/>
              <a:chOff x="3314388" y="3617830"/>
              <a:chExt cx="2895220" cy="2412689"/>
            </a:xfrm>
          </p:grpSpPr>
          <p:pic>
            <p:nvPicPr>
              <p:cNvPr id="27" name="Picture 26" descr="compem4.eps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793" r="50000" b="-1016"/>
              <a:stretch/>
            </p:blipFill>
            <p:spPr>
              <a:xfrm>
                <a:off x="3314388" y="3617830"/>
                <a:ext cx="2895220" cy="2412689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3758831" y="3756176"/>
                <a:ext cx="9150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85V for Depth&lt;20</a:t>
                </a:r>
                <a:endParaRPr lang="en-US" sz="1400" dirty="0"/>
              </a:p>
            </p:txBody>
          </p:sp>
        </p:grpSp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357224"/>
              </p:ext>
            </p:extLst>
          </p:nvPr>
        </p:nvGraphicFramePr>
        <p:xfrm>
          <a:off x="1859362" y="5157576"/>
          <a:ext cx="4840044" cy="1584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8926"/>
                <a:gridCol w="1673915"/>
                <a:gridCol w="2097203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19V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85V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Mean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0.001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-0.007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/>
                        <a:t>Std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0.02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0.06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fraction</a:t>
                      </a:r>
                      <a:endParaRPr lang="en-US" sz="20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15%</a:t>
                      </a:r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3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 Box 19"/>
          <p:cNvSpPr txBox="1">
            <a:spLocks noChangeArrowheads="1"/>
          </p:cNvSpPr>
          <p:nvPr/>
        </p:nvSpPr>
        <p:spPr bwMode="auto">
          <a:xfrm>
            <a:off x="0" y="196850"/>
            <a:ext cx="91440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3600" b="1" dirty="0">
                <a:latin typeface="Calibri"/>
                <a:cs typeface="Calibri"/>
              </a:rPr>
              <a:t>S</a:t>
            </a:r>
            <a:r>
              <a:rPr lang="en-GB" sz="3600" b="1" dirty="0" smtClean="0">
                <a:latin typeface="Calibri"/>
                <a:cs typeface="Calibri"/>
              </a:rPr>
              <a:t>ummary and Future Work</a:t>
            </a:r>
            <a:endParaRPr lang="en-GB" sz="3600" b="1" dirty="0">
              <a:latin typeface="Calibri"/>
              <a:cs typeface="Calibri"/>
            </a:endParaRPr>
          </a:p>
        </p:txBody>
      </p:sp>
      <p:sp>
        <p:nvSpPr>
          <p:cNvPr id="70" name="AutoShape 20"/>
          <p:cNvSpPr>
            <a:spLocks noChangeArrowheads="1"/>
          </p:cNvSpPr>
          <p:nvPr/>
        </p:nvSpPr>
        <p:spPr bwMode="auto">
          <a:xfrm>
            <a:off x="0" y="990600"/>
            <a:ext cx="9144000" cy="76200"/>
          </a:xfrm>
          <a:prstGeom prst="roundRect">
            <a:avLst>
              <a:gd name="adj" fmla="val 2083"/>
            </a:avLst>
          </a:prstGeom>
          <a:gradFill rotWithShape="0">
            <a:gsLst>
              <a:gs pos="0">
                <a:srgbClr val="3366FF"/>
              </a:gs>
              <a:gs pos="100000">
                <a:srgbClr val="808080"/>
              </a:gs>
            </a:gsLst>
            <a:lin ang="108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1123" y="1384899"/>
            <a:ext cx="910287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2000" dirty="0" smtClean="0"/>
              <a:t>Snow emissivities were isolated from the microwave signal by employing </a:t>
            </a:r>
            <a:r>
              <a:rPr lang="en-US" sz="2000" dirty="0"/>
              <a:t>a difference of effective emissivities at low and high frequency </a:t>
            </a:r>
            <a:r>
              <a:rPr lang="en-US" sz="2000" dirty="0" smtClean="0"/>
              <a:t>and determining </a:t>
            </a:r>
            <a:r>
              <a:rPr lang="en-US" sz="2000" dirty="0"/>
              <a:t>the time-anomaly of this difference for each location, the constant effects of land surface vegetation properties was </a:t>
            </a:r>
            <a:r>
              <a:rPr lang="en-US" sz="2000" dirty="0" smtClean="0"/>
              <a:t>removed.</a:t>
            </a:r>
          </a:p>
          <a:p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Snow depth, snow density, snow grain size, and water content were retrieved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based on a neural network technique  and using the snow microwave emissivities.</a:t>
            </a:r>
          </a:p>
          <a:p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The resulting depth were compared with other snow depth products</a:t>
            </a:r>
          </a:p>
          <a:p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b="1" dirty="0" smtClean="0"/>
              <a:t>Future work</a:t>
            </a:r>
          </a:p>
          <a:p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Evaluation of the results (getting SWE(snow water equivalent)= Depth x Density)</a:t>
            </a:r>
          </a:p>
          <a:p>
            <a:pPr marL="285750" indent="-285750">
              <a:buFont typeface="Arial"/>
              <a:buChar char="•"/>
            </a:pPr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Study the Snow Wetness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8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-122418"/>
            <a:ext cx="8263424" cy="70811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Introduction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8952" y="1264415"/>
            <a:ext cx="867374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000" dirty="0" smtClean="0"/>
              <a:t>Snow </a:t>
            </a:r>
            <a:r>
              <a:rPr lang="en-US" sz="2000" dirty="0"/>
              <a:t>cover is a significant climate indicator and an important factor controlling the amount of solar radiation absorbed by earth. </a:t>
            </a:r>
            <a:endParaRPr lang="en-US" sz="2000" dirty="0" smtClean="0"/>
          </a:p>
          <a:p>
            <a:pPr marL="285750" indent="-285750" algn="just">
              <a:buFont typeface="Arial"/>
              <a:buChar char="•"/>
            </a:pPr>
            <a:endParaRPr lang="en-US" sz="2000" dirty="0"/>
          </a:p>
          <a:p>
            <a:pPr marL="285750" indent="-285750" algn="just">
              <a:buFont typeface="Arial"/>
              <a:buChar char="•"/>
            </a:pPr>
            <a:r>
              <a:rPr lang="en-US" sz="2000" dirty="0" smtClean="0"/>
              <a:t>Snowmelt </a:t>
            </a:r>
            <a:r>
              <a:rPr lang="en-US" sz="2000" dirty="0"/>
              <a:t>resulting from a warming trend increases the absorption of solar radiation, a positive feedback. </a:t>
            </a:r>
            <a:endParaRPr lang="en-US" sz="2000" dirty="0" smtClean="0"/>
          </a:p>
          <a:p>
            <a:pPr marL="285750" indent="-285750" algn="just">
              <a:buFont typeface="Arial"/>
              <a:buChar char="•"/>
            </a:pPr>
            <a:endParaRPr lang="en-US" sz="2000" dirty="0" smtClean="0"/>
          </a:p>
          <a:p>
            <a:pPr marL="285750" indent="-285750" algn="just">
              <a:buFont typeface="Arial"/>
              <a:buChar char="•"/>
            </a:pPr>
            <a:r>
              <a:rPr lang="en-US" sz="2000" dirty="0"/>
              <a:t>M</a:t>
            </a:r>
            <a:r>
              <a:rPr lang="en-US" sz="2000" dirty="0" smtClean="0"/>
              <a:t>elting </a:t>
            </a:r>
            <a:r>
              <a:rPr lang="en-US" sz="2000" dirty="0"/>
              <a:t>snow is a major source of the water involved in a flood, it is considered a snowmelt flood. </a:t>
            </a:r>
            <a:endParaRPr lang="en-US" sz="2000" dirty="0" smtClean="0"/>
          </a:p>
          <a:p>
            <a:pPr marL="285750" indent="-285750" algn="just">
              <a:buFont typeface="Arial"/>
              <a:buChar char="•"/>
            </a:pPr>
            <a:endParaRPr lang="en-US" sz="2000" dirty="0" smtClean="0"/>
          </a:p>
          <a:p>
            <a:pPr marL="285750" indent="-285750" algn="just">
              <a:buFont typeface="Arial"/>
              <a:buChar char="•"/>
            </a:pPr>
            <a:r>
              <a:rPr lang="en-US" sz="2000" dirty="0"/>
              <a:t>Snow acts as a temporary reservoir of water that is crucial to water supply in </a:t>
            </a:r>
            <a:r>
              <a:rPr lang="en-US" sz="2000" dirty="0" smtClean="0"/>
              <a:t>many areas. </a:t>
            </a:r>
          </a:p>
          <a:p>
            <a:pPr algn="just"/>
            <a:endParaRPr lang="en-US" sz="2000" dirty="0" smtClean="0"/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/>
              <a:t>Snow plays </a:t>
            </a:r>
            <a:r>
              <a:rPr lang="en-US" sz="2000" dirty="0"/>
              <a:t>a different role than liquid water in the processes affecting surface </a:t>
            </a:r>
            <a:r>
              <a:rPr lang="en-US" sz="2000" dirty="0" smtClean="0"/>
              <a:t>evaporation(</a:t>
            </a:r>
            <a:r>
              <a:rPr lang="en-US" sz="2000" dirty="0"/>
              <a:t>latent heat), soil moisture supply to vegetation and </a:t>
            </a:r>
            <a:r>
              <a:rPr lang="en-US" sz="2000" dirty="0" smtClean="0"/>
              <a:t>runoff.</a:t>
            </a:r>
          </a:p>
          <a:p>
            <a:pPr marL="342900" indent="-342900" algn="just">
              <a:buFont typeface="Arial"/>
              <a:buChar char="•"/>
            </a:pPr>
            <a:endParaRPr lang="en-US" sz="2000" dirty="0" smtClean="0"/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/>
              <a:t>SWE </a:t>
            </a:r>
            <a:r>
              <a:rPr lang="en-US" sz="2000" dirty="0"/>
              <a:t>is fundamental for hydrological</a:t>
            </a:r>
            <a:r>
              <a:rPr lang="en-US" sz="2000" dirty="0" smtClean="0"/>
              <a:t>, meteorological</a:t>
            </a:r>
            <a:r>
              <a:rPr lang="en-US" sz="2000" dirty="0"/>
              <a:t>, and climatological applications as well as for discharge forecasting </a:t>
            </a:r>
            <a:r>
              <a:rPr lang="en-US" sz="2000" dirty="0" smtClean="0"/>
              <a:t>for hydropower </a:t>
            </a:r>
            <a:r>
              <a:rPr lang="en-US" sz="2000" dirty="0"/>
              <a:t>production.</a:t>
            </a:r>
          </a:p>
        </p:txBody>
      </p:sp>
      <p:sp>
        <p:nvSpPr>
          <p:cNvPr id="4" name="AutoShape 20"/>
          <p:cNvSpPr>
            <a:spLocks noChangeArrowheads="1"/>
          </p:cNvSpPr>
          <p:nvPr/>
        </p:nvSpPr>
        <p:spPr bwMode="auto">
          <a:xfrm>
            <a:off x="0" y="586476"/>
            <a:ext cx="9144000" cy="76200"/>
          </a:xfrm>
          <a:prstGeom prst="roundRect">
            <a:avLst>
              <a:gd name="adj" fmla="val 2083"/>
            </a:avLst>
          </a:prstGeom>
          <a:gradFill rotWithShape="0">
            <a:gsLst>
              <a:gs pos="0">
                <a:srgbClr val="3366FF"/>
              </a:gs>
              <a:gs pos="100000">
                <a:srgbClr val="808080"/>
              </a:gs>
            </a:gsLst>
            <a:lin ang="108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50593" y="731262"/>
            <a:ext cx="26436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Why Measure snow?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45773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243" y="2392161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4359" y="4807151"/>
            <a:ext cx="89896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This work was supported by the National Oceanic and </a:t>
            </a:r>
            <a:r>
              <a:rPr lang="en-US" dirty="0" smtClean="0"/>
              <a:t>Atmospheric Administration </a:t>
            </a:r>
            <a:r>
              <a:rPr lang="en-US" dirty="0"/>
              <a:t>– Cooperative Remote Sensing Science and Technology</a:t>
            </a:r>
          </a:p>
          <a:p>
            <a:pPr algn="ctr"/>
            <a:r>
              <a:rPr lang="en-US" dirty="0"/>
              <a:t>Center (NOAA-CREST)</a:t>
            </a:r>
          </a:p>
        </p:txBody>
      </p:sp>
    </p:spTree>
    <p:extLst>
      <p:ext uri="{BB962C8B-B14F-4D97-AF65-F5344CB8AC3E}">
        <p14:creationId xmlns:p14="http://schemas.microsoft.com/office/powerpoint/2010/main" val="288173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0" y="196850"/>
            <a:ext cx="91440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3600" b="1" dirty="0">
                <a:latin typeface="Calibri"/>
                <a:cs typeface="Calibri"/>
              </a:rPr>
              <a:t>Project Research </a:t>
            </a:r>
            <a:r>
              <a:rPr lang="en-GB" sz="3600" b="1" dirty="0" smtClean="0">
                <a:latin typeface="Calibri"/>
                <a:cs typeface="Calibri"/>
              </a:rPr>
              <a:t>Objectives</a:t>
            </a:r>
            <a:endParaRPr lang="en-GB" sz="3600" b="1" dirty="0">
              <a:latin typeface="Calibri"/>
              <a:cs typeface="Calibri"/>
            </a:endParaRPr>
          </a:p>
        </p:txBody>
      </p:sp>
      <p:sp>
        <p:nvSpPr>
          <p:cNvPr id="6164" name="AutoShape 20"/>
          <p:cNvSpPr>
            <a:spLocks noChangeArrowheads="1"/>
          </p:cNvSpPr>
          <p:nvPr/>
        </p:nvSpPr>
        <p:spPr bwMode="auto">
          <a:xfrm>
            <a:off x="0" y="990600"/>
            <a:ext cx="9144000" cy="76200"/>
          </a:xfrm>
          <a:prstGeom prst="roundRect">
            <a:avLst>
              <a:gd name="adj" fmla="val 2083"/>
            </a:avLst>
          </a:prstGeom>
          <a:gradFill rotWithShape="0">
            <a:gsLst>
              <a:gs pos="0">
                <a:srgbClr val="3366FF"/>
              </a:gs>
              <a:gs pos="100000">
                <a:srgbClr val="808080"/>
              </a:gs>
            </a:gsLst>
            <a:lin ang="108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279400" y="1333419"/>
            <a:ext cx="8570913" cy="463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212725" indent="-212725"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12725" algn="l"/>
                <a:tab pos="669925" algn="l"/>
                <a:tab pos="1127125" algn="l"/>
                <a:tab pos="1584325" algn="l"/>
                <a:tab pos="2041525" algn="l"/>
                <a:tab pos="2498725" algn="l"/>
                <a:tab pos="2955925" algn="l"/>
                <a:tab pos="3413125" algn="l"/>
                <a:tab pos="3870325" algn="l"/>
                <a:tab pos="4327525" algn="l"/>
                <a:tab pos="4784725" algn="l"/>
                <a:tab pos="5241925" algn="l"/>
                <a:tab pos="5699125" algn="l"/>
                <a:tab pos="6156325" algn="l"/>
                <a:tab pos="6613525" algn="l"/>
                <a:tab pos="7070725" algn="l"/>
                <a:tab pos="7527925" algn="l"/>
                <a:tab pos="7985125" algn="l"/>
                <a:tab pos="8442325" algn="l"/>
                <a:tab pos="8899525" algn="l"/>
                <a:tab pos="9356725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indent="0" algn="just">
              <a:lnSpc>
                <a:spcPct val="97000"/>
              </a:lnSpc>
              <a:spcBef>
                <a:spcPts val="1750"/>
              </a:spcBef>
              <a:buClr>
                <a:srgbClr val="000000"/>
              </a:buClr>
              <a:buSzPct val="100000"/>
            </a:pPr>
            <a:r>
              <a:rPr lang="en-US" sz="2600" dirty="0" smtClean="0"/>
              <a:t>The objective </a:t>
            </a:r>
            <a:r>
              <a:rPr lang="en-US" sz="2600" dirty="0"/>
              <a:t>of this work is to advance the use of satellite measurements for characterizing the spatial and temporal variations of snowcover in the Northern Hemisphere </a:t>
            </a:r>
            <a:r>
              <a:rPr lang="en-US" sz="2600" dirty="0" smtClean="0"/>
              <a:t>and improved </a:t>
            </a:r>
            <a:r>
              <a:rPr lang="en-US" sz="2600" dirty="0"/>
              <a:t>physical retrievals of </a:t>
            </a:r>
            <a:r>
              <a:rPr lang="en-US" sz="2600" dirty="0" smtClean="0"/>
              <a:t>snowpack properties:</a:t>
            </a:r>
          </a:p>
          <a:p>
            <a:pPr marL="0" indent="0" algn="just">
              <a:lnSpc>
                <a:spcPct val="97000"/>
              </a:lnSpc>
              <a:spcBef>
                <a:spcPts val="1750"/>
              </a:spcBef>
              <a:buClr>
                <a:srgbClr val="000000"/>
              </a:buClr>
              <a:buSzPct val="100000"/>
            </a:pPr>
            <a:endParaRPr lang="en-US" sz="2600" dirty="0" smtClean="0"/>
          </a:p>
          <a:p>
            <a:pPr marL="342900" indent="-342900">
              <a:lnSpc>
                <a:spcPct val="97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600" dirty="0" smtClean="0"/>
              <a:t>Isolate </a:t>
            </a:r>
            <a:r>
              <a:rPr lang="en-US" sz="2600" dirty="0"/>
              <a:t>the snow signature from </a:t>
            </a:r>
            <a:r>
              <a:rPr lang="en-US" sz="2600" dirty="0" smtClean="0"/>
              <a:t>the microwave signal.</a:t>
            </a:r>
          </a:p>
          <a:p>
            <a:pPr marL="342900" indent="-342900">
              <a:lnSpc>
                <a:spcPct val="97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Arial"/>
              <a:buChar char="•"/>
            </a:pPr>
            <a:endParaRPr lang="en-US" sz="2600" dirty="0" smtClean="0"/>
          </a:p>
          <a:p>
            <a:pPr marL="342900" indent="-342900">
              <a:lnSpc>
                <a:spcPct val="97000"/>
              </a:lnSpc>
              <a:spcBef>
                <a:spcPts val="1750"/>
              </a:spcBef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600" dirty="0" smtClean="0"/>
              <a:t>Use satellite </a:t>
            </a:r>
            <a:r>
              <a:rPr lang="en-US" sz="2600" dirty="0"/>
              <a:t>microwave measurements </a:t>
            </a:r>
            <a:r>
              <a:rPr lang="en-US" sz="2600" dirty="0" smtClean="0"/>
              <a:t>to retrieve properties </a:t>
            </a:r>
            <a:r>
              <a:rPr lang="en-US" sz="2600" dirty="0"/>
              <a:t>of snowpack </a:t>
            </a:r>
            <a:r>
              <a:rPr lang="en-US" sz="2600" dirty="0" smtClean="0"/>
              <a:t>based on </a:t>
            </a:r>
            <a:r>
              <a:rPr lang="en-US" sz="2800" dirty="0" smtClean="0"/>
              <a:t>neural network techniques</a:t>
            </a:r>
            <a:r>
              <a:rPr lang="en-US" sz="2600" dirty="0" smtClean="0"/>
              <a:t>.</a:t>
            </a:r>
            <a:endParaRPr lang="en-GB" sz="26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235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152400" y="152400"/>
            <a:ext cx="8839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endParaRPr lang="en-US" sz="3600" b="1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0" y="23654"/>
            <a:ext cx="91440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3600" b="1" dirty="0" smtClean="0">
                <a:latin typeface="Calibri"/>
                <a:cs typeface="Calibri"/>
              </a:rPr>
              <a:t>Passive Microwave and snowpack</a:t>
            </a:r>
            <a:endParaRPr lang="en-GB" sz="3600" b="1" dirty="0">
              <a:latin typeface="Calibri"/>
              <a:cs typeface="Calibri"/>
            </a:endParaRPr>
          </a:p>
        </p:txBody>
      </p:sp>
      <p:sp>
        <p:nvSpPr>
          <p:cNvPr id="11" name="AutoShape 20"/>
          <p:cNvSpPr>
            <a:spLocks noChangeArrowheads="1"/>
          </p:cNvSpPr>
          <p:nvPr/>
        </p:nvSpPr>
        <p:spPr bwMode="auto">
          <a:xfrm>
            <a:off x="0" y="701940"/>
            <a:ext cx="9144000" cy="76200"/>
          </a:xfrm>
          <a:prstGeom prst="roundRect">
            <a:avLst>
              <a:gd name="adj" fmla="val 2083"/>
            </a:avLst>
          </a:prstGeom>
          <a:gradFill rotWithShape="0">
            <a:gsLst>
              <a:gs pos="0">
                <a:srgbClr val="3366FF"/>
              </a:gs>
              <a:gs pos="100000">
                <a:srgbClr val="808080"/>
              </a:gs>
            </a:gsLst>
            <a:lin ang="108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1074221"/>
            <a:ext cx="89176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cs typeface="Calibri"/>
              </a:rPr>
              <a:t>Penetration </a:t>
            </a:r>
            <a:r>
              <a:rPr lang="en-US" sz="2000" dirty="0">
                <a:cs typeface="Calibri"/>
              </a:rPr>
              <a:t>through  non-precipitating clouds and at </a:t>
            </a:r>
            <a:r>
              <a:rPr lang="en-US" sz="2000" dirty="0" smtClean="0">
                <a:cs typeface="Calibri"/>
              </a:rPr>
              <a:t>night</a:t>
            </a: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US" sz="2000" dirty="0" smtClean="0">
              <a:cs typeface="Calibri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cs typeface="Calibri"/>
              </a:rPr>
              <a:t>Provide </a:t>
            </a:r>
            <a:r>
              <a:rPr lang="en-US" sz="2000" dirty="0">
                <a:cs typeface="Calibri"/>
              </a:rPr>
              <a:t>information on the internal properties of the snowpack </a:t>
            </a:r>
            <a:endParaRPr lang="en-US" sz="2000" dirty="0" smtClean="0">
              <a:cs typeface="Calibri"/>
            </a:endParaRPr>
          </a:p>
          <a:p>
            <a:pPr marL="342900" indent="-342900">
              <a:spcBef>
                <a:spcPct val="20000"/>
              </a:spcBef>
              <a:buFont typeface="Arial"/>
              <a:buChar char="•"/>
            </a:pPr>
            <a:endParaRPr lang="en-US" sz="2000" dirty="0">
              <a:cs typeface="Calibri"/>
            </a:endParaRPr>
          </a:p>
          <a:p>
            <a:pPr marL="285750" indent="-285750" algn="just">
              <a:buFont typeface="Arial"/>
              <a:buChar char="•"/>
            </a:pPr>
            <a:r>
              <a:rPr lang="en-US" sz="2000" dirty="0" smtClean="0">
                <a:cs typeface="Calibri"/>
              </a:rPr>
              <a:t>Lower resolution compared </a:t>
            </a:r>
            <a:r>
              <a:rPr lang="en-US" sz="2000" dirty="0">
                <a:cs typeface="Calibri"/>
              </a:rPr>
              <a:t>to VIS/IR sensors </a:t>
            </a:r>
            <a:endParaRPr lang="en-US" sz="2000" dirty="0" smtClean="0">
              <a:cs typeface="Calibri"/>
            </a:endParaRPr>
          </a:p>
          <a:p>
            <a:pPr algn="just"/>
            <a:endParaRPr lang="en-US" sz="2000" dirty="0"/>
          </a:p>
          <a:p>
            <a:pPr marL="285750" indent="-285750" algn="just">
              <a:buFont typeface="Arial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microwave signal acquired from the satellite is the combination of the </a:t>
            </a:r>
            <a:endParaRPr lang="en-US" sz="2000" dirty="0" smtClean="0"/>
          </a:p>
          <a:p>
            <a:pPr algn="just"/>
            <a:r>
              <a:rPr lang="en-US" sz="2000" dirty="0"/>
              <a:t> </a:t>
            </a:r>
            <a:r>
              <a:rPr lang="en-US" sz="2000" dirty="0" smtClean="0"/>
              <a:t>    land </a:t>
            </a:r>
            <a:r>
              <a:rPr lang="en-US" sz="2000" dirty="0"/>
              <a:t>surface and atmospheric contributions. </a:t>
            </a:r>
            <a:endParaRPr lang="en-US" sz="2000" dirty="0" smtClean="0"/>
          </a:p>
          <a:p>
            <a:pPr marL="285750" indent="-285750" algn="just">
              <a:buFont typeface="Arial"/>
              <a:buChar char="•"/>
            </a:pPr>
            <a:endParaRPr lang="en-US" sz="2000" dirty="0"/>
          </a:p>
          <a:p>
            <a:pPr marL="285750" indent="-285750" algn="just">
              <a:buFont typeface="Arial"/>
              <a:buChar char="•"/>
            </a:pPr>
            <a:r>
              <a:rPr lang="en-US" sz="2000" dirty="0"/>
              <a:t>The microwave emission of the land surface itself is the product of its </a:t>
            </a:r>
            <a:endParaRPr lang="en-US" sz="2000" dirty="0" smtClean="0"/>
          </a:p>
          <a:p>
            <a:pPr algn="just"/>
            <a:r>
              <a:rPr lang="en-US" sz="2000" dirty="0"/>
              <a:t> </a:t>
            </a:r>
            <a:r>
              <a:rPr lang="en-US" sz="2000" dirty="0" smtClean="0"/>
              <a:t>    physical </a:t>
            </a:r>
            <a:r>
              <a:rPr lang="en-US" sz="2000" dirty="0"/>
              <a:t>temperature and the surface emissivity (this product is </a:t>
            </a:r>
            <a:r>
              <a:rPr lang="en-US" sz="2000" dirty="0" smtClean="0"/>
              <a:t>the</a:t>
            </a:r>
          </a:p>
          <a:p>
            <a:pPr algn="just"/>
            <a:r>
              <a:rPr lang="en-US" sz="2000" dirty="0"/>
              <a:t> </a:t>
            </a:r>
            <a:r>
              <a:rPr lang="en-US" sz="2000" dirty="0" smtClean="0"/>
              <a:t>    brightness </a:t>
            </a:r>
            <a:r>
              <a:rPr lang="en-US" sz="2000" dirty="0"/>
              <a:t>temperature). </a:t>
            </a:r>
            <a:endParaRPr lang="en-US" sz="2000" dirty="0" smtClean="0"/>
          </a:p>
          <a:p>
            <a:pPr marL="285750" indent="-285750" algn="just">
              <a:buFont typeface="Arial"/>
              <a:buChar char="•"/>
            </a:pPr>
            <a:endParaRPr lang="en-US" sz="2000" dirty="0"/>
          </a:p>
          <a:p>
            <a:pPr marL="285750" indent="-285750" algn="just">
              <a:buFont typeface="Arial"/>
              <a:buChar char="•"/>
            </a:pPr>
            <a:r>
              <a:rPr lang="en-US" sz="2000" dirty="0"/>
              <a:t>The surface emissivity represents the intrinsic physical characteristics </a:t>
            </a:r>
            <a:r>
              <a:rPr lang="en-US" sz="2000" dirty="0" smtClean="0"/>
              <a:t>of </a:t>
            </a:r>
            <a:r>
              <a:rPr lang="en-US" sz="2000" dirty="0"/>
              <a:t>the land surface and depends on surface composition (soil, vegetation, snow, </a:t>
            </a:r>
            <a:r>
              <a:rPr lang="en-US" sz="2000" dirty="0" smtClean="0"/>
              <a:t>wetness</a:t>
            </a:r>
            <a:r>
              <a:rPr lang="en-US" sz="2000" dirty="0"/>
              <a:t>)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1162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5598" y="1562318"/>
            <a:ext cx="81230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The SSM/I </a:t>
            </a:r>
            <a:r>
              <a:rPr lang="en-US" sz="2000" dirty="0" smtClean="0"/>
              <a:t>sensor the </a:t>
            </a:r>
            <a:r>
              <a:rPr lang="en-US" sz="2000" dirty="0"/>
              <a:t>Defense Meteorological Satellite Program (DMSP</a:t>
            </a:r>
            <a:r>
              <a:rPr lang="en-US" sz="2000" dirty="0" smtClean="0"/>
              <a:t>) polar </a:t>
            </a:r>
            <a:r>
              <a:rPr lang="en-US" sz="2000" dirty="0"/>
              <a:t>orbiters 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observe </a:t>
            </a:r>
            <a:r>
              <a:rPr lang="en-US" sz="2000" dirty="0"/>
              <a:t>the Earth twice daily (typically near dawn and dusk) 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Incident </a:t>
            </a:r>
            <a:r>
              <a:rPr lang="en-US" sz="2000" dirty="0"/>
              <a:t>angle close to 53° for flat a surface </a:t>
            </a:r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field</a:t>
            </a:r>
            <a:r>
              <a:rPr lang="en-US" sz="2000" dirty="0"/>
              <a:t>-of-view </a:t>
            </a:r>
            <a:r>
              <a:rPr lang="en-US" sz="2000" dirty="0" smtClean="0"/>
              <a:t>decreasing with </a:t>
            </a:r>
            <a:r>
              <a:rPr lang="en-US" sz="2000" dirty="0"/>
              <a:t>frequency from 43 km x 69 km at 19 GHz to 13 km x 15 km at 85 </a:t>
            </a:r>
            <a:r>
              <a:rPr lang="en-US" sz="2000" dirty="0" smtClean="0"/>
              <a:t>GHz. 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SSM/I channels measure brightness temperatures (TB) at 19.3 GHz, </a:t>
            </a:r>
            <a:r>
              <a:rPr lang="en-US" sz="2000" dirty="0" smtClean="0"/>
              <a:t>22.2 GHz</a:t>
            </a:r>
            <a:r>
              <a:rPr lang="en-US" sz="2000" dirty="0"/>
              <a:t>, 37.0 GHz and 85.5 GHz at vertical and horizontal polarizations except at 22 </a:t>
            </a:r>
            <a:r>
              <a:rPr lang="en-US" sz="2000" dirty="0" err="1"/>
              <a:t>GHz</a:t>
            </a:r>
            <a:r>
              <a:rPr lang="en-US" sz="2000" dirty="0" err="1" smtClean="0"/>
              <a:t>,which</a:t>
            </a:r>
            <a:r>
              <a:rPr lang="en-US" sz="2000" dirty="0" smtClean="0"/>
              <a:t> </a:t>
            </a:r>
            <a:r>
              <a:rPr lang="en-US" sz="2000" dirty="0"/>
              <a:t>is only in vertical. </a:t>
            </a:r>
            <a:endParaRPr lang="en-US" sz="2000" dirty="0" smtClean="0"/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139118"/>
            <a:ext cx="9144000" cy="118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</a:pPr>
            <a:r>
              <a:rPr lang="en-US" sz="3600" b="1" dirty="0" smtClean="0">
                <a:latin typeface="Calibri"/>
                <a:cs typeface="Calibri"/>
              </a:rPr>
              <a:t>Microwave </a:t>
            </a:r>
            <a:r>
              <a:rPr lang="en-US" sz="3600" b="1" dirty="0">
                <a:latin typeface="Calibri"/>
                <a:cs typeface="Calibri"/>
              </a:rPr>
              <a:t>emissivities of land surfaces</a:t>
            </a:r>
          </a:p>
          <a:p>
            <a:pPr algn="ctr">
              <a:lnSpc>
                <a:spcPct val="97000"/>
              </a:lnSpc>
              <a:buClr>
                <a:srgbClr val="000000"/>
              </a:buClr>
              <a:buSzPct val="100000"/>
            </a:pPr>
            <a:endParaRPr lang="en-GB" sz="3600" b="1" dirty="0">
              <a:latin typeface="Calibri"/>
              <a:cs typeface="Calibri"/>
            </a:endParaRPr>
          </a:p>
        </p:txBody>
      </p:sp>
      <p:sp>
        <p:nvSpPr>
          <p:cNvPr id="6" name="AutoShape 20"/>
          <p:cNvSpPr>
            <a:spLocks noChangeArrowheads="1"/>
          </p:cNvSpPr>
          <p:nvPr/>
        </p:nvSpPr>
        <p:spPr bwMode="auto">
          <a:xfrm>
            <a:off x="0" y="836648"/>
            <a:ext cx="9144000" cy="76200"/>
          </a:xfrm>
          <a:prstGeom prst="roundRect">
            <a:avLst>
              <a:gd name="adj" fmla="val 2083"/>
            </a:avLst>
          </a:prstGeom>
          <a:gradFill rotWithShape="0">
            <a:gsLst>
              <a:gs pos="0">
                <a:srgbClr val="3366FF"/>
              </a:gs>
              <a:gs pos="100000">
                <a:srgbClr val="808080"/>
              </a:gs>
            </a:gsLst>
            <a:lin ang="108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07533" y="912848"/>
            <a:ext cx="8816000" cy="5854827"/>
            <a:chOff x="152400" y="986009"/>
            <a:chExt cx="8816000" cy="5854827"/>
          </a:xfrm>
        </p:grpSpPr>
        <p:pic>
          <p:nvPicPr>
            <p:cNvPr id="7" name="Picture 85" descr="fig1_filip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082800"/>
              <a:ext cx="4860925" cy="43942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87"/>
            <p:cNvSpPr>
              <a:spLocks noChangeArrowheads="1"/>
            </p:cNvSpPr>
            <p:nvPr/>
          </p:nvSpPr>
          <p:spPr bwMode="auto">
            <a:xfrm>
              <a:off x="5158400" y="2378075"/>
              <a:ext cx="3810000" cy="4462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b="1" dirty="0" err="1" smtClean="0">
                  <a:solidFill>
                    <a:srgbClr val="000000"/>
                  </a:solidFill>
                  <a:latin typeface="Calibri" charset="0"/>
                </a:rPr>
                <a:t>Ts</a:t>
              </a:r>
              <a:r>
                <a:rPr lang="en-US" b="1" dirty="0" smtClean="0">
                  <a:solidFill>
                    <a:srgbClr val="000000"/>
                  </a:solidFill>
                  <a:latin typeface="Calibri" charset="0"/>
                </a:rPr>
                <a:t> </a:t>
              </a:r>
              <a:r>
                <a:rPr lang="en-US" b="1" dirty="0">
                  <a:solidFill>
                    <a:srgbClr val="000000"/>
                  </a:solidFill>
                  <a:latin typeface="Calibri" charset="0"/>
                </a:rPr>
                <a:t>is the IR surface skin temperature </a:t>
              </a:r>
              <a:r>
                <a:rPr lang="en-US" b="1" dirty="0" smtClean="0">
                  <a:solidFill>
                    <a:srgbClr val="000000"/>
                  </a:solidFill>
                  <a:latin typeface="Calibri" charset="0"/>
                </a:rPr>
                <a:t>Retrieval </a:t>
              </a:r>
              <a:r>
                <a:rPr lang="en-US" b="1" dirty="0">
                  <a:solidFill>
                    <a:srgbClr val="000000"/>
                  </a:solidFill>
                  <a:latin typeface="Calibri" charset="0"/>
                </a:rPr>
                <a:t>of an ‘effective’ emissivity </a:t>
              </a:r>
              <a:endParaRPr lang="en-US" b="1" dirty="0" smtClean="0">
                <a:solidFill>
                  <a:srgbClr val="000000"/>
                </a:solidFill>
                <a:latin typeface="Calibri" charset="0"/>
              </a:endParaRPr>
            </a:p>
            <a:p>
              <a:pPr marL="285750" indent="-285750">
                <a:buFontTx/>
                <a:buChar char="-"/>
              </a:pPr>
              <a:endParaRPr lang="en-US" b="1" dirty="0">
                <a:solidFill>
                  <a:srgbClr val="000000"/>
                </a:solidFill>
                <a:latin typeface="Calibri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b="1" dirty="0" smtClean="0">
                  <a:solidFill>
                    <a:srgbClr val="000000"/>
                  </a:solidFill>
                  <a:latin typeface="Calibri" charset="0"/>
                </a:rPr>
                <a:t>For </a:t>
              </a:r>
              <a:r>
                <a:rPr lang="en-US" b="1" dirty="0">
                  <a:solidFill>
                    <a:srgbClr val="000000"/>
                  </a:solidFill>
                  <a:latin typeface="Calibri" charset="0"/>
                </a:rPr>
                <a:t>the SSM/I processing:</a:t>
              </a:r>
            </a:p>
            <a:p>
              <a:pPr lvl="1"/>
              <a:r>
                <a:rPr lang="en-US" b="1" dirty="0">
                  <a:solidFill>
                    <a:srgbClr val="000000"/>
                  </a:solidFill>
                  <a:latin typeface="Calibri" charset="0"/>
                </a:rPr>
                <a:t>ISCCP cloud flag and </a:t>
              </a:r>
              <a:r>
                <a:rPr lang="en-US" b="1" dirty="0" err="1">
                  <a:solidFill>
                    <a:srgbClr val="000000"/>
                  </a:solidFill>
                  <a:latin typeface="Calibri" charset="0"/>
                </a:rPr>
                <a:t>Tsurf</a:t>
              </a:r>
              <a:endParaRPr lang="en-US" b="1" dirty="0">
                <a:solidFill>
                  <a:srgbClr val="000000"/>
                </a:solidFill>
                <a:latin typeface="Calibri" charset="0"/>
              </a:endParaRPr>
            </a:p>
            <a:p>
              <a:pPr lvl="1"/>
              <a:r>
                <a:rPr lang="en-US" b="1" dirty="0">
                  <a:solidFill>
                    <a:srgbClr val="000000"/>
                  </a:solidFill>
                  <a:latin typeface="Calibri" charset="0"/>
                </a:rPr>
                <a:t>NCEP </a:t>
              </a:r>
              <a:r>
                <a:rPr lang="en-US" b="1" dirty="0" smtClean="0">
                  <a:solidFill>
                    <a:srgbClr val="000000"/>
                  </a:solidFill>
                  <a:latin typeface="Calibri" charset="0"/>
                </a:rPr>
                <a:t>reanalysis</a:t>
              </a:r>
              <a:endParaRPr lang="en-US" b="1" dirty="0">
                <a:solidFill>
                  <a:srgbClr val="000000"/>
                </a:solidFill>
                <a:latin typeface="Calibri" charset="0"/>
              </a:endParaRPr>
            </a:p>
            <a:p>
              <a:pPr lvl="1"/>
              <a:r>
                <a:rPr lang="en-US" b="1" dirty="0">
                  <a:solidFill>
                    <a:srgbClr val="000000"/>
                  </a:solidFill>
                  <a:latin typeface="Calibri" charset="0"/>
                </a:rPr>
                <a:t>(</a:t>
              </a:r>
              <a:r>
                <a:rPr lang="en-US" b="1" dirty="0" err="1">
                  <a:solidFill>
                    <a:srgbClr val="000000"/>
                  </a:solidFill>
                  <a:latin typeface="Calibri" charset="0"/>
                </a:rPr>
                <a:t>Prigent</a:t>
              </a:r>
              <a:r>
                <a:rPr lang="en-US" b="1" dirty="0">
                  <a:solidFill>
                    <a:srgbClr val="000000"/>
                  </a:solidFill>
                  <a:latin typeface="Calibri" charset="0"/>
                </a:rPr>
                <a:t> et al., JGR, 1997; BAMS, 2006) </a:t>
              </a:r>
              <a:endParaRPr lang="en-US" b="1" dirty="0" smtClean="0">
                <a:solidFill>
                  <a:srgbClr val="000000"/>
                </a:solidFill>
                <a:latin typeface="Calibri" charset="0"/>
              </a:endParaRPr>
            </a:p>
            <a:p>
              <a:pPr lvl="1"/>
              <a:endParaRPr lang="en-US" b="1" dirty="0" smtClean="0">
                <a:solidFill>
                  <a:srgbClr val="000000"/>
                </a:solidFill>
                <a:latin typeface="Calibri" charset="0"/>
              </a:endParaRPr>
            </a:p>
            <a:p>
              <a:pPr lvl="1"/>
              <a:endParaRPr lang="en-US" b="1" dirty="0">
                <a:solidFill>
                  <a:srgbClr val="000000"/>
                </a:solidFill>
                <a:latin typeface="Calibri" charset="0"/>
              </a:endParaRPr>
            </a:p>
            <a:p>
              <a:pPr algn="just"/>
              <a:r>
                <a:rPr lang="en-US" b="1" dirty="0" smtClean="0">
                  <a:solidFill>
                    <a:srgbClr val="000000"/>
                  </a:solidFill>
                  <a:latin typeface="Calibri" charset="0"/>
                </a:rPr>
                <a:t>The </a:t>
              </a:r>
              <a:r>
                <a:rPr lang="en-US" b="1" dirty="0" err="1" smtClean="0">
                  <a:solidFill>
                    <a:srgbClr val="000000"/>
                  </a:solidFill>
                  <a:latin typeface="Calibri" charset="0"/>
                </a:rPr>
                <a:t>methodoloy</a:t>
              </a:r>
              <a:r>
                <a:rPr lang="en-US" b="1" dirty="0" smtClean="0">
                  <a:solidFill>
                    <a:srgbClr val="000000"/>
                  </a:solidFill>
                  <a:latin typeface="Calibri" charset="0"/>
                </a:rPr>
                <a:t> used for </a:t>
              </a:r>
              <a:r>
                <a:rPr lang="en-US" b="1" dirty="0">
                  <a:solidFill>
                    <a:srgbClr val="000000"/>
                  </a:solidFill>
                  <a:latin typeface="Calibri" charset="0"/>
                </a:rPr>
                <a:t>other instruments: AMSU (</a:t>
              </a:r>
              <a:r>
                <a:rPr lang="en-US" b="1" dirty="0" err="1">
                  <a:solidFill>
                    <a:srgbClr val="000000"/>
                  </a:solidFill>
                  <a:latin typeface="Calibri" charset="0"/>
                </a:rPr>
                <a:t>Karbou</a:t>
              </a:r>
              <a:r>
                <a:rPr lang="en-US" b="1" dirty="0">
                  <a:solidFill>
                    <a:srgbClr val="000000"/>
                  </a:solidFill>
                  <a:latin typeface="Calibri" charset="0"/>
                </a:rPr>
                <a:t> et al., 2005, </a:t>
              </a:r>
              <a:r>
                <a:rPr lang="en-US" b="1" dirty="0" err="1">
                  <a:solidFill>
                    <a:srgbClr val="000000"/>
                  </a:solidFill>
                  <a:latin typeface="Calibri" charset="0"/>
                </a:rPr>
                <a:t>Prigent</a:t>
              </a:r>
              <a:r>
                <a:rPr lang="en-US" b="1" dirty="0">
                  <a:solidFill>
                    <a:srgbClr val="000000"/>
                  </a:solidFill>
                  <a:latin typeface="Calibri" charset="0"/>
                </a:rPr>
                <a:t> et al., 2005), AMSR-E (</a:t>
              </a:r>
              <a:r>
                <a:rPr lang="en-US" b="1" dirty="0" err="1">
                  <a:solidFill>
                    <a:srgbClr val="000000"/>
                  </a:solidFill>
                  <a:latin typeface="Calibri" charset="0"/>
                </a:rPr>
                <a:t>Moncet</a:t>
              </a:r>
              <a:r>
                <a:rPr lang="en-US" b="1" dirty="0">
                  <a:solidFill>
                    <a:srgbClr val="000000"/>
                  </a:solidFill>
                  <a:latin typeface="Calibri" charset="0"/>
                </a:rPr>
                <a:t> et al. , 2008)</a:t>
              </a:r>
            </a:p>
            <a:p>
              <a:pPr lvl="1"/>
              <a:endParaRPr lang="en-US" sz="1400" b="1" dirty="0">
                <a:solidFill>
                  <a:srgbClr val="000000"/>
                </a:solidFill>
                <a:latin typeface="Calibri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19272" y="986009"/>
              <a:ext cx="7858164" cy="861774"/>
              <a:chOff x="696232" y="1043741"/>
              <a:chExt cx="7858164" cy="861774"/>
            </a:xfrm>
          </p:grpSpPr>
          <p:sp>
            <p:nvSpPr>
              <p:cNvPr id="10" name="Text Box 43"/>
              <p:cNvSpPr txBox="1">
                <a:spLocks noChangeArrowheads="1"/>
              </p:cNvSpPr>
              <p:nvPr/>
            </p:nvSpPr>
            <p:spPr bwMode="auto">
              <a:xfrm>
                <a:off x="696232" y="1243692"/>
                <a:ext cx="437600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GB" sz="2000" i="1" dirty="0" smtClean="0">
                    <a:latin typeface="Times" charset="0"/>
                  </a:rPr>
                  <a:t> </a:t>
                </a:r>
                <a:r>
                  <a:rPr lang="en-GB" sz="2000" b="1" i="1" dirty="0" err="1">
                    <a:latin typeface="Times" charset="0"/>
                  </a:rPr>
                  <a:t>Tb</a:t>
                </a:r>
                <a:r>
                  <a:rPr lang="en-GB" sz="2000" b="1" i="1" baseline="-25000" dirty="0" err="1">
                    <a:latin typeface="Times" charset="0"/>
                  </a:rPr>
                  <a:t>p</a:t>
                </a:r>
                <a:r>
                  <a:rPr lang="en-GB" sz="2000" b="1" i="1" dirty="0">
                    <a:latin typeface="Times" charset="0"/>
                  </a:rPr>
                  <a:t> = </a:t>
                </a:r>
                <a:r>
                  <a:rPr lang="en-GB" sz="2000" b="1" i="1" dirty="0">
                    <a:latin typeface="Symbol" charset="0"/>
                    <a:sym typeface="Symbol" charset="0"/>
                  </a:rPr>
                  <a:t></a:t>
                </a:r>
                <a:r>
                  <a:rPr lang="en-GB" sz="2000" b="1" i="1" baseline="-25000" dirty="0" err="1">
                    <a:latin typeface="Times New Roman" charset="0"/>
                  </a:rPr>
                  <a:t>p</a:t>
                </a:r>
                <a:r>
                  <a:rPr lang="en-GB" sz="2000" b="1" i="1" dirty="0" err="1">
                    <a:latin typeface="Times" charset="0"/>
                  </a:rPr>
                  <a:t>.Ts.</a:t>
                </a:r>
                <a:r>
                  <a:rPr lang="en-GB" sz="2000" b="1" i="1" dirty="0" err="1">
                    <a:latin typeface="Symbol" charset="0"/>
                  </a:rPr>
                  <a:t>t</a:t>
                </a:r>
                <a:r>
                  <a:rPr lang="en-GB" sz="2000" b="1" i="1" dirty="0">
                    <a:latin typeface="Symbol" charset="0"/>
                  </a:rPr>
                  <a:t> </a:t>
                </a:r>
                <a:r>
                  <a:rPr lang="en-GB" sz="2000" b="1" i="1" dirty="0">
                    <a:latin typeface="Times" charset="0"/>
                  </a:rPr>
                  <a:t>+ (1-</a:t>
                </a:r>
                <a:r>
                  <a:rPr lang="en-GB" sz="2000" b="1" i="1" dirty="0">
                    <a:latin typeface="Symbol" charset="0"/>
                    <a:sym typeface="Symbol" charset="0"/>
                  </a:rPr>
                  <a:t></a:t>
                </a:r>
                <a:r>
                  <a:rPr lang="en-GB" sz="2000" b="1" i="1" baseline="-25000" dirty="0">
                    <a:latin typeface="Times New Roman" charset="0"/>
                  </a:rPr>
                  <a:t>p</a:t>
                </a:r>
                <a:r>
                  <a:rPr lang="en-GB" sz="2000" b="1" i="1" dirty="0">
                    <a:latin typeface="Times" charset="0"/>
                  </a:rPr>
                  <a:t>).</a:t>
                </a:r>
                <a:r>
                  <a:rPr lang="en-GB" sz="2000" b="1" i="1" dirty="0" err="1">
                    <a:latin typeface="Times" charset="0"/>
                  </a:rPr>
                  <a:t>Tdown.</a:t>
                </a:r>
                <a:r>
                  <a:rPr lang="en-GB" sz="2000" b="1" i="1" dirty="0" err="1">
                    <a:latin typeface="Symbol" charset="0"/>
                  </a:rPr>
                  <a:t>t</a:t>
                </a:r>
                <a:r>
                  <a:rPr lang="en-GB" sz="2000" b="1" i="1" dirty="0">
                    <a:latin typeface="Symbol" charset="0"/>
                  </a:rPr>
                  <a:t> </a:t>
                </a:r>
                <a:r>
                  <a:rPr lang="en-GB" sz="2000" b="1" i="1" dirty="0">
                    <a:latin typeface="Times" charset="0"/>
                  </a:rPr>
                  <a:t>+ </a:t>
                </a:r>
                <a:r>
                  <a:rPr lang="en-GB" sz="2000" b="1" i="1" dirty="0" err="1" smtClean="0">
                    <a:latin typeface="Times" charset="0"/>
                  </a:rPr>
                  <a:t>Tup</a:t>
                </a:r>
                <a:endParaRPr lang="en-US" sz="2000" b="1" dirty="0">
                  <a:latin typeface="Calibri" charset="0"/>
                </a:endParaRPr>
              </a:p>
            </p:txBody>
          </p:sp>
          <p:sp>
            <p:nvSpPr>
              <p:cNvPr id="11" name="Text Box 83"/>
              <p:cNvSpPr txBox="1">
                <a:spLocks noChangeArrowheads="1"/>
              </p:cNvSpPr>
              <p:nvPr/>
            </p:nvSpPr>
            <p:spPr bwMode="auto">
              <a:xfrm>
                <a:off x="6138221" y="1043741"/>
                <a:ext cx="2416175" cy="8617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b="1" i="1" dirty="0">
                    <a:solidFill>
                      <a:srgbClr val="000000"/>
                    </a:solidFill>
                    <a:latin typeface="Times" charset="0"/>
                  </a:rPr>
                  <a:t>Tb</a:t>
                </a:r>
                <a:r>
                  <a:rPr lang="en-GB" sz="2000" b="1" i="1" baseline="-25000" dirty="0">
                    <a:solidFill>
                      <a:srgbClr val="000000"/>
                    </a:solidFill>
                    <a:latin typeface="Times New Roman" charset="0"/>
                  </a:rPr>
                  <a:t>p</a:t>
                </a:r>
                <a:r>
                  <a:rPr lang="en-US" sz="2000" b="1" i="1" dirty="0">
                    <a:solidFill>
                      <a:srgbClr val="000000"/>
                    </a:solidFill>
                    <a:latin typeface="Times" charset="0"/>
                  </a:rPr>
                  <a:t> - </a:t>
                </a:r>
                <a:r>
                  <a:rPr lang="en-US" sz="2000" b="1" i="1" dirty="0" err="1">
                    <a:solidFill>
                      <a:srgbClr val="000000"/>
                    </a:solidFill>
                    <a:latin typeface="Times" charset="0"/>
                  </a:rPr>
                  <a:t>Tup</a:t>
                </a:r>
                <a:r>
                  <a:rPr lang="en-US" sz="2000" b="1" i="1" dirty="0">
                    <a:solidFill>
                      <a:srgbClr val="000000"/>
                    </a:solidFill>
                    <a:latin typeface="Times" charset="0"/>
                  </a:rPr>
                  <a:t> - </a:t>
                </a:r>
                <a:r>
                  <a:rPr lang="en-US" sz="2000" b="1" i="1" dirty="0" err="1">
                    <a:solidFill>
                      <a:srgbClr val="000000"/>
                    </a:solidFill>
                    <a:latin typeface="Times" charset="0"/>
                  </a:rPr>
                  <a:t>Tdown</a:t>
                </a:r>
                <a:r>
                  <a:rPr lang="en-US" sz="2000" b="1" i="1" dirty="0">
                    <a:solidFill>
                      <a:srgbClr val="000000"/>
                    </a:solidFill>
                    <a:latin typeface="Times" charset="0"/>
                  </a:rPr>
                  <a:t> . </a:t>
                </a:r>
                <a:r>
                  <a:rPr lang="en-US" sz="2000" b="1" i="1" dirty="0">
                    <a:solidFill>
                      <a:srgbClr val="000000"/>
                    </a:solidFill>
                    <a:latin typeface="Symbol" charset="0"/>
                    <a:sym typeface="Symbol" charset="0"/>
                  </a:rPr>
                  <a:t></a:t>
                </a:r>
                <a:endParaRPr lang="en-US" sz="2000" b="1" i="1" dirty="0">
                  <a:solidFill>
                    <a:srgbClr val="000000"/>
                  </a:solidFill>
                  <a:latin typeface="Times" charset="0"/>
                </a:endParaRPr>
              </a:p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b="1" i="1" dirty="0">
                    <a:solidFill>
                      <a:srgbClr val="000000"/>
                    </a:solidFill>
                    <a:latin typeface="Symbol" charset="0"/>
                    <a:sym typeface="Symbol" charset="0"/>
                  </a:rPr>
                  <a:t></a:t>
                </a:r>
                <a:r>
                  <a:rPr lang="en-US" sz="2000" b="1" i="1" dirty="0">
                    <a:solidFill>
                      <a:srgbClr val="000000"/>
                    </a:solidFill>
                    <a:latin typeface="Times" charset="0"/>
                  </a:rPr>
                  <a:t>. (</a:t>
                </a:r>
                <a:r>
                  <a:rPr lang="en-US" sz="2000" b="1" i="1" dirty="0" err="1" smtClean="0">
                    <a:solidFill>
                      <a:srgbClr val="000000"/>
                    </a:solidFill>
                    <a:latin typeface="Times" charset="0"/>
                  </a:rPr>
                  <a:t>Ts</a:t>
                </a:r>
                <a:r>
                  <a:rPr lang="en-US" sz="2000" b="1" i="1" dirty="0" smtClean="0">
                    <a:solidFill>
                      <a:srgbClr val="000000"/>
                    </a:solidFill>
                    <a:latin typeface="Times" charset="0"/>
                  </a:rPr>
                  <a:t> </a:t>
                </a:r>
                <a:r>
                  <a:rPr lang="en-US" sz="2000" b="1" i="1" dirty="0">
                    <a:solidFill>
                      <a:srgbClr val="000000"/>
                    </a:solidFill>
                    <a:latin typeface="Times" charset="0"/>
                  </a:rPr>
                  <a:t>- </a:t>
                </a:r>
                <a:r>
                  <a:rPr lang="en-US" sz="2000" b="1" i="1" dirty="0" err="1">
                    <a:solidFill>
                      <a:srgbClr val="000000"/>
                    </a:solidFill>
                    <a:latin typeface="Times" charset="0"/>
                  </a:rPr>
                  <a:t>Tdown</a:t>
                </a:r>
                <a:r>
                  <a:rPr lang="en-US" sz="2000" b="1" i="1" dirty="0">
                    <a:solidFill>
                      <a:srgbClr val="000000"/>
                    </a:solidFill>
                    <a:latin typeface="Times" charset="0"/>
                  </a:rPr>
                  <a:t>)</a:t>
                </a: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6172956" y="1480110"/>
                <a:ext cx="23622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Rectangle 12"/>
              <p:cNvSpPr/>
              <p:nvPr/>
            </p:nvSpPr>
            <p:spPr>
              <a:xfrm>
                <a:off x="5527160" y="1223910"/>
                <a:ext cx="59503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b="1" dirty="0">
                    <a:latin typeface="Calibri" charset="0"/>
                  </a:rPr>
                  <a:t> </a:t>
                </a:r>
                <a:r>
                  <a:rPr lang="en-GB" sz="2000" b="1" i="1" dirty="0">
                    <a:latin typeface="Symbol" charset="0"/>
                    <a:sym typeface="Symbol" charset="0"/>
                  </a:rPr>
                  <a:t></a:t>
                </a:r>
                <a:r>
                  <a:rPr lang="en-GB" sz="2000" b="1" i="1" baseline="-25000" dirty="0">
                    <a:latin typeface="Times New Roman" charset="0"/>
                  </a:rPr>
                  <a:t>p</a:t>
                </a:r>
                <a:r>
                  <a:rPr lang="en-GB" sz="2000" b="1" i="1" dirty="0">
                    <a:latin typeface="Symbol" charset="0"/>
                    <a:sym typeface="Symbol" charset="0"/>
                  </a:rPr>
                  <a:t></a:t>
                </a:r>
                <a:endParaRPr lang="en-US" sz="2000" dirty="0"/>
              </a:p>
            </p:txBody>
          </p:sp>
          <p:sp>
            <p:nvSpPr>
              <p:cNvPr id="14" name="Right Arrow 13"/>
              <p:cNvSpPr/>
              <p:nvPr/>
            </p:nvSpPr>
            <p:spPr>
              <a:xfrm>
                <a:off x="4867805" y="1346989"/>
                <a:ext cx="493035" cy="232415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169053" y="1596719"/>
            <a:ext cx="4981374" cy="4802794"/>
            <a:chOff x="31950" y="1674206"/>
            <a:chExt cx="4981374" cy="4802794"/>
          </a:xfrm>
        </p:grpSpPr>
        <p:grpSp>
          <p:nvGrpSpPr>
            <p:cNvPr id="17" name="Group 16"/>
            <p:cNvGrpSpPr/>
            <p:nvPr/>
          </p:nvGrpSpPr>
          <p:grpSpPr>
            <a:xfrm>
              <a:off x="31950" y="2082800"/>
              <a:ext cx="4981374" cy="4394200"/>
              <a:chOff x="0" y="0"/>
              <a:chExt cx="4611026" cy="679337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3810000" y="0"/>
                <a:ext cx="801026" cy="679337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 descr="Macintosh HD:Users:Narges:Desktop:presentation:fig19H.jpg"/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92" t="21534" r="18333" b="24505"/>
              <a:stretch/>
            </p:blipFill>
            <p:spPr bwMode="auto">
              <a:xfrm>
                <a:off x="0" y="0"/>
                <a:ext cx="3789680" cy="221488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  <p:pic>
            <p:nvPicPr>
              <p:cNvPr id="21" name="Picture 20" descr="Macintosh HD:Users:Narges:Desktop:presentation:fig37H.jpg"/>
              <p:cNvPicPr/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408" t="21287" r="18148" b="25990"/>
              <a:stretch/>
            </p:blipFill>
            <p:spPr bwMode="auto">
              <a:xfrm>
                <a:off x="0" y="2214880"/>
                <a:ext cx="3810000" cy="216408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  <p:pic>
            <p:nvPicPr>
              <p:cNvPr id="22" name="Picture 21" descr="Macintosh HD:Users:Narges:Desktop:presentation:fig85H.jpg"/>
              <p:cNvPicPr/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93" t="21287" r="18703" b="25495"/>
              <a:stretch/>
            </p:blipFill>
            <p:spPr bwMode="auto">
              <a:xfrm>
                <a:off x="29387" y="4383576"/>
                <a:ext cx="3769360" cy="2409802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  <p:pic>
            <p:nvPicPr>
              <p:cNvPr id="23" name="Picture 22" descr="Macintosh HD:Users:Narges:Desktop:presentation:fig85H.jpg"/>
              <p:cNvPicPr/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519" t="20297" r="6481" b="22525"/>
              <a:stretch/>
            </p:blipFill>
            <p:spPr bwMode="auto">
              <a:xfrm>
                <a:off x="3810000" y="2031145"/>
                <a:ext cx="801026" cy="3059760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 xmlns=""/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962008" y="1674206"/>
              <a:ext cx="281534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Emissivity 19H, 37H, 85H 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765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9275" y="41566"/>
            <a:ext cx="8042276" cy="514128"/>
          </a:xfrm>
        </p:spPr>
        <p:txBody>
          <a:bodyPr>
            <a:noAutofit/>
          </a:bodyPr>
          <a:lstStyle/>
          <a:p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Snow </a:t>
            </a:r>
            <a:r>
              <a:rPr lang="en-US" sz="3600" b="1" dirty="0" smtClean="0"/>
              <a:t>Signature </a:t>
            </a:r>
            <a:r>
              <a:rPr lang="en-US" sz="3600" b="1" dirty="0"/>
              <a:t>Isolation  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8" name="AutoShape 20"/>
          <p:cNvSpPr>
            <a:spLocks noChangeArrowheads="1"/>
          </p:cNvSpPr>
          <p:nvPr/>
        </p:nvSpPr>
        <p:spPr bwMode="auto">
          <a:xfrm>
            <a:off x="0" y="682696"/>
            <a:ext cx="9144000" cy="76200"/>
          </a:xfrm>
          <a:prstGeom prst="roundRect">
            <a:avLst>
              <a:gd name="adj" fmla="val 2083"/>
            </a:avLst>
          </a:prstGeom>
          <a:gradFill rotWithShape="0">
            <a:gsLst>
              <a:gs pos="0">
                <a:srgbClr val="3366FF"/>
              </a:gs>
              <a:gs pos="100000">
                <a:srgbClr val="808080"/>
              </a:gs>
            </a:gsLst>
            <a:lin ang="108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63289" y="912846"/>
            <a:ext cx="8749826" cy="5353803"/>
            <a:chOff x="442524" y="1044429"/>
            <a:chExt cx="8749826" cy="535380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63" y="2670584"/>
              <a:ext cx="7006320" cy="372764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42524" y="1044429"/>
              <a:ext cx="874982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δEM19-37=EM19-37-[EM19-37]</a:t>
              </a:r>
            </a:p>
            <a:p>
              <a:r>
                <a:rPr lang="en-US" sz="2000" dirty="0" smtClean="0"/>
                <a:t>δ</a:t>
              </a:r>
              <a:r>
                <a:rPr lang="en-US" sz="2000" dirty="0"/>
                <a:t>EM19</a:t>
              </a:r>
              <a:r>
                <a:rPr lang="en-US" sz="2000" dirty="0" smtClean="0"/>
                <a:t>-85=</a:t>
              </a:r>
              <a:r>
                <a:rPr lang="en-US" sz="2000" dirty="0"/>
                <a:t>EM19</a:t>
              </a:r>
              <a:r>
                <a:rPr lang="en-US" sz="2000" dirty="0" smtClean="0"/>
                <a:t>-85-</a:t>
              </a:r>
              <a:r>
                <a:rPr lang="en-US" sz="2000" dirty="0"/>
                <a:t>[EM19</a:t>
              </a:r>
              <a:r>
                <a:rPr lang="en-US" sz="2000" dirty="0" smtClean="0"/>
                <a:t>-85]</a:t>
              </a:r>
            </a:p>
            <a:p>
              <a:r>
                <a:rPr lang="en-US" sz="2000" dirty="0" smtClean="0"/>
                <a:t>where [] indicates </a:t>
              </a:r>
              <a:r>
                <a:rPr lang="en-US" sz="2000" dirty="0"/>
                <a:t>the average over the summer season at the same </a:t>
              </a:r>
              <a:r>
                <a:rPr lang="en-US" sz="2000" dirty="0" smtClean="0"/>
                <a:t>location</a:t>
              </a:r>
            </a:p>
            <a:p>
              <a:pPr algn="ctr"/>
              <a:endParaRPr lang="en-US" sz="2000" dirty="0" smtClean="0"/>
            </a:p>
            <a:p>
              <a:pPr algn="ctr"/>
              <a:r>
                <a:rPr lang="en-US" sz="2000" dirty="0" smtClean="0"/>
                <a:t>Anomaly Emissivity difference  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2289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HD:Users:Narges:Downloads:figures:Figure1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88"/>
          <a:stretch/>
        </p:blipFill>
        <p:spPr bwMode="auto">
          <a:xfrm>
            <a:off x="549275" y="758896"/>
            <a:ext cx="8224347" cy="30321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9275" y="3078"/>
            <a:ext cx="8042276" cy="514128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Snow </a:t>
            </a:r>
            <a:r>
              <a:rPr lang="en-US" sz="3600" b="1" dirty="0"/>
              <a:t>signature Isolation  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7" name="AutoShape 20"/>
          <p:cNvSpPr>
            <a:spLocks noChangeArrowheads="1"/>
          </p:cNvSpPr>
          <p:nvPr/>
        </p:nvSpPr>
        <p:spPr bwMode="auto">
          <a:xfrm>
            <a:off x="0" y="586476"/>
            <a:ext cx="9144000" cy="76200"/>
          </a:xfrm>
          <a:prstGeom prst="roundRect">
            <a:avLst>
              <a:gd name="adj" fmla="val 2083"/>
            </a:avLst>
          </a:prstGeom>
          <a:gradFill rotWithShape="0">
            <a:gsLst>
              <a:gs pos="0">
                <a:srgbClr val="3366FF"/>
              </a:gs>
              <a:gs pos="100000">
                <a:srgbClr val="808080"/>
              </a:gs>
            </a:gsLst>
            <a:lin ang="108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436025"/>
              </p:ext>
            </p:extLst>
          </p:nvPr>
        </p:nvGraphicFramePr>
        <p:xfrm>
          <a:off x="164475" y="3983371"/>
          <a:ext cx="8840031" cy="2578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228"/>
                <a:gridCol w="1458309"/>
                <a:gridCol w="1986175"/>
                <a:gridCol w="1981761"/>
                <a:gridCol w="1885558"/>
              </a:tblGrid>
              <a:tr h="10112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Vegetation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NOAA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Snow Cover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Charts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δEM19-85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&gt; 0.05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δEM19-85</a:t>
                      </a: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&lt;0.05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TS&lt;0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δEM19-85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&lt;0.05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TS&gt;0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0129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i="1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Evergreen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Snow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78.35%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9.08%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0.81%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No Snow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0.82%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0.66%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10.29%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129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i="1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Deciduous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Snow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53.79%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17.37%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0.31%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0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No Snow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2.15%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8.04%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18.33%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9" descr="Macintosh HD:Users:Narges:Downloads:figures:Figure1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91" b="-1"/>
          <a:stretch/>
        </p:blipFill>
        <p:spPr bwMode="auto">
          <a:xfrm>
            <a:off x="549275" y="758896"/>
            <a:ext cx="8224347" cy="31283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451080"/>
              </p:ext>
            </p:extLst>
          </p:nvPr>
        </p:nvGraphicFramePr>
        <p:xfrm>
          <a:off x="169289" y="3981861"/>
          <a:ext cx="8840031" cy="2578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8228"/>
                <a:gridCol w="1458309"/>
                <a:gridCol w="1986175"/>
                <a:gridCol w="1981761"/>
                <a:gridCol w="1885558"/>
              </a:tblGrid>
              <a:tr h="10112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Vegetation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NOAA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Snow Cover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Charts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δEM19-85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&gt; 0.05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δEM19-85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&lt;0.05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TS&lt;0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δEM19-85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&lt;0.05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TS&gt;0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0129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i="1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Evergreen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Snow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78.35%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D5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9.08%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D5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0.81%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E811"/>
                    </a:solidFill>
                  </a:tcPr>
                </a:tc>
              </a:tr>
              <a:tr h="410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No Snow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0.82%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0.66%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1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10.29%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10129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i="1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Deciduous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Snow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53.79%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D5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17.37%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CD5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0.31%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2E811"/>
                    </a:solidFill>
                  </a:tcPr>
                </a:tc>
              </a:tr>
              <a:tr h="3370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No Snow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2.15%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8.04%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1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18.33%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75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9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9275" y="99298"/>
            <a:ext cx="8042276" cy="514128"/>
          </a:xfrm>
        </p:spPr>
        <p:txBody>
          <a:bodyPr>
            <a:noAutofit/>
          </a:bodyPr>
          <a:lstStyle/>
          <a:p>
            <a:r>
              <a:rPr lang="en-US" sz="3600" b="1" dirty="0"/>
              <a:t>Snow signature Isolation  </a:t>
            </a:r>
          </a:p>
        </p:txBody>
      </p:sp>
      <p:sp>
        <p:nvSpPr>
          <p:cNvPr id="7" name="AutoShape 20"/>
          <p:cNvSpPr>
            <a:spLocks noChangeArrowheads="1"/>
          </p:cNvSpPr>
          <p:nvPr/>
        </p:nvSpPr>
        <p:spPr bwMode="auto">
          <a:xfrm>
            <a:off x="0" y="682696"/>
            <a:ext cx="9144000" cy="76200"/>
          </a:xfrm>
          <a:prstGeom prst="roundRect">
            <a:avLst>
              <a:gd name="adj" fmla="val 2083"/>
            </a:avLst>
          </a:prstGeom>
          <a:gradFill rotWithShape="0">
            <a:gsLst>
              <a:gs pos="0">
                <a:srgbClr val="3366FF"/>
              </a:gs>
              <a:gs pos="100000">
                <a:srgbClr val="808080"/>
              </a:gs>
            </a:gsLst>
            <a:lin ang="108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491889"/>
              </p:ext>
            </p:extLst>
          </p:nvPr>
        </p:nvGraphicFramePr>
        <p:xfrm>
          <a:off x="134680" y="1989340"/>
          <a:ext cx="8831346" cy="135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9133"/>
                <a:gridCol w="2343346"/>
                <a:gridCol w="2387144"/>
                <a:gridCol w="2151723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NOAA Snow Cover</a:t>
                      </a:r>
                      <a:r>
                        <a:rPr lang="en-US" sz="20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Charts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δEM19-85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&gt; 0.05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δEM19-85</a:t>
                      </a: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&lt;0.05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TS&lt;0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δEM19-85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&lt;0.05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TS&gt;0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Snow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61.99%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17.27%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1.67%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No Snow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1.07%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3.04%</a:t>
                      </a:r>
                      <a:endParaRPr lang="en-US" sz="2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14.95%</a:t>
                      </a:r>
                      <a:endParaRPr lang="en-US" sz="2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5440" y="826740"/>
            <a:ext cx="77678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i="1" dirty="0" err="1"/>
              <a:t>If</a:t>
            </a:r>
            <a:r>
              <a:rPr lang="pl-PL" sz="2200" i="1" dirty="0"/>
              <a:t> δEM19-85 ≥ 0.05 		</a:t>
            </a:r>
            <a:r>
              <a:rPr lang="pl-PL" sz="2200" i="1" dirty="0" smtClean="0"/>
              <a:t>      =</a:t>
            </a:r>
            <a:r>
              <a:rPr lang="pl-PL" sz="2200" i="1" dirty="0"/>
              <a:t>&gt; </a:t>
            </a:r>
            <a:r>
              <a:rPr lang="pl-PL" sz="2200" i="1" dirty="0" smtClean="0"/>
              <a:t>Snow</a:t>
            </a:r>
            <a:endParaRPr lang="pl-PL" sz="2200" i="1" dirty="0"/>
          </a:p>
          <a:p>
            <a:r>
              <a:rPr lang="pl-PL" sz="2200" i="1" dirty="0" err="1"/>
              <a:t>If</a:t>
            </a:r>
            <a:r>
              <a:rPr lang="pl-PL" sz="2200" i="1" dirty="0"/>
              <a:t> δEM19-85 &lt; 0.05 &amp; TS &lt;0 =&gt; </a:t>
            </a:r>
            <a:r>
              <a:rPr lang="pl-PL" sz="2200" i="1" dirty="0" smtClean="0"/>
              <a:t>Snow</a:t>
            </a:r>
            <a:r>
              <a:rPr lang="pl-PL" sz="2200" i="1" dirty="0"/>
              <a:t>				</a:t>
            </a:r>
          </a:p>
          <a:p>
            <a:r>
              <a:rPr lang="pl-PL" sz="2200" i="1" dirty="0" err="1"/>
              <a:t>If</a:t>
            </a:r>
            <a:r>
              <a:rPr lang="pl-PL" sz="2200" i="1" dirty="0"/>
              <a:t> δEM19-85 &lt; 0.05 &amp; TS ≥0 =</a:t>
            </a:r>
            <a:r>
              <a:rPr lang="pl-PL" sz="2200" i="1" dirty="0" smtClean="0"/>
              <a:t>&gt; Snow-free</a:t>
            </a:r>
            <a:endParaRPr lang="pl-PL" sz="2200" i="1" dirty="0"/>
          </a:p>
        </p:txBody>
      </p:sp>
      <p:pic>
        <p:nvPicPr>
          <p:cNvPr id="8" name="Picture 7" descr="sqsnowma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90" y="3494572"/>
            <a:ext cx="6695659" cy="32398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4313937"/>
            <a:ext cx="1366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Agree:94%</a:t>
            </a:r>
          </a:p>
          <a:p>
            <a:r>
              <a:rPr lang="en-US" dirty="0" smtClean="0"/>
              <a:t>Disagree:6%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87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0" y="196850"/>
            <a:ext cx="91440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97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3600" b="1" dirty="0" smtClean="0">
                <a:latin typeface="Calibri"/>
                <a:cs typeface="Calibri"/>
              </a:rPr>
              <a:t>Snowpack retrieval </a:t>
            </a:r>
            <a:endParaRPr lang="en-GB" sz="3600" b="1" dirty="0">
              <a:latin typeface="Calibri"/>
              <a:cs typeface="Calibri"/>
            </a:endParaRPr>
          </a:p>
        </p:txBody>
      </p:sp>
      <p:sp>
        <p:nvSpPr>
          <p:cNvPr id="6" name="AutoShape 20"/>
          <p:cNvSpPr>
            <a:spLocks noChangeArrowheads="1"/>
          </p:cNvSpPr>
          <p:nvPr/>
        </p:nvSpPr>
        <p:spPr bwMode="auto">
          <a:xfrm>
            <a:off x="0" y="990600"/>
            <a:ext cx="9144000" cy="76200"/>
          </a:xfrm>
          <a:prstGeom prst="roundRect">
            <a:avLst>
              <a:gd name="adj" fmla="val 2083"/>
            </a:avLst>
          </a:prstGeom>
          <a:gradFill rotWithShape="0">
            <a:gsLst>
              <a:gs pos="0">
                <a:srgbClr val="3366FF"/>
              </a:gs>
              <a:gs pos="100000">
                <a:srgbClr val="808080"/>
              </a:gs>
            </a:gsLst>
            <a:lin ang="10800000" scaled="1"/>
          </a:gra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7279" y="1254637"/>
            <a:ext cx="848862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000" dirty="0" smtClean="0"/>
              <a:t>Objective </a:t>
            </a:r>
            <a:r>
              <a:rPr lang="en-US" sz="2000" dirty="0"/>
              <a:t>of this </a:t>
            </a:r>
            <a:r>
              <a:rPr lang="en-US" sz="2000" dirty="0" smtClean="0"/>
              <a:t>section </a:t>
            </a:r>
            <a:r>
              <a:rPr lang="en-US" sz="2000" dirty="0"/>
              <a:t>is to retrieve snow properties from observed passive microwave </a:t>
            </a:r>
            <a:r>
              <a:rPr lang="en-US" sz="2000" dirty="0" smtClean="0"/>
              <a:t>data.</a:t>
            </a:r>
          </a:p>
          <a:p>
            <a:pPr marL="342900" indent="-342900" algn="just">
              <a:buFont typeface="Arial"/>
              <a:buChar char="•"/>
            </a:pPr>
            <a:endParaRPr lang="en-US" sz="2000" dirty="0" smtClean="0"/>
          </a:p>
          <a:p>
            <a:pPr marL="342900" indent="-342900" algn="just">
              <a:buFont typeface="Arial"/>
              <a:buChar char="•"/>
            </a:pPr>
            <a:r>
              <a:rPr lang="en-US" sz="2000" dirty="0"/>
              <a:t>One way to retrieve snow parameters from remote sensing passive microwave is by employing electromagnetic models to the data. </a:t>
            </a:r>
            <a:r>
              <a:rPr lang="en-US" sz="2000" dirty="0" smtClean="0"/>
              <a:t>.</a:t>
            </a:r>
          </a:p>
          <a:p>
            <a:pPr marL="342900" indent="-342900" algn="just">
              <a:buFont typeface="Arial"/>
              <a:buChar char="•"/>
            </a:pPr>
            <a:endParaRPr lang="en-US" sz="2000" dirty="0" smtClean="0"/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/>
              <a:t> MEMLS is a forward model, which takes the snow properties as its inputs and calculates the emission and total attenuation properties of snow layers based on a radiate transfer approach.  </a:t>
            </a:r>
          </a:p>
          <a:p>
            <a:pPr marL="342900" indent="-342900" algn="just">
              <a:buFont typeface="Arial"/>
              <a:buChar char="•"/>
            </a:pPr>
            <a:endParaRPr lang="en-US" sz="2000" dirty="0" smtClean="0"/>
          </a:p>
          <a:p>
            <a:pPr marL="342900" indent="-342900" algn="just">
              <a:buFont typeface="Arial"/>
              <a:buChar char="•"/>
            </a:pPr>
            <a:r>
              <a:rPr lang="en-US" sz="2000" dirty="0" smtClean="0"/>
              <a:t>Design </a:t>
            </a:r>
            <a:r>
              <a:rPr lang="en-US" sz="2000" dirty="0"/>
              <a:t>a method which inverse the model in a way that it takes the passive microwave as its inputs and retrieve the snow properties as its outputs. </a:t>
            </a:r>
            <a:r>
              <a:rPr lang="en-US" sz="2000" dirty="0" smtClean="0"/>
              <a:t>(neural network)</a:t>
            </a:r>
          </a:p>
        </p:txBody>
      </p:sp>
    </p:spTree>
    <p:extLst>
      <p:ext uri="{BB962C8B-B14F-4D97-AF65-F5344CB8AC3E}">
        <p14:creationId xmlns:p14="http://schemas.microsoft.com/office/powerpoint/2010/main" val="113185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11398</TotalTime>
  <Words>1299</Words>
  <Application>Microsoft Office PowerPoint</Application>
  <PresentationFormat>On-screen Show (4:3)</PresentationFormat>
  <Paragraphs>344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MS Mincho</vt:lpstr>
      <vt:lpstr>MS Mincho</vt:lpstr>
      <vt:lpstr>ＭＳ Ｐゴシック</vt:lpstr>
      <vt:lpstr>Arial</vt:lpstr>
      <vt:lpstr>Calibri</vt:lpstr>
      <vt:lpstr>Cambria</vt:lpstr>
      <vt:lpstr>Symbol</vt:lpstr>
      <vt:lpstr>Tahoma</vt:lpstr>
      <vt:lpstr>Times</vt:lpstr>
      <vt:lpstr>Times New Roman</vt:lpstr>
      <vt:lpstr>Office Theme</vt:lpstr>
      <vt:lpstr>Document</vt:lpstr>
      <vt:lpstr>PowerPoint Presentation</vt:lpstr>
      <vt:lpstr>Introduction</vt:lpstr>
      <vt:lpstr>PowerPoint Presentation</vt:lpstr>
      <vt:lpstr>PowerPoint Presentation</vt:lpstr>
      <vt:lpstr>PowerPoint Presentation</vt:lpstr>
      <vt:lpstr> Snow Signature Isolation   </vt:lpstr>
      <vt:lpstr> Snow signature Isolation   </vt:lpstr>
      <vt:lpstr>Snow signature Isolation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Land Surface Microwave Emissivities to Isolate the Signature of Snow and Retrieve Snowpack Properties</dc:title>
  <dc:creator>Narges</dc:creator>
  <cp:lastModifiedBy>Shakila Merchant</cp:lastModifiedBy>
  <cp:revision>171</cp:revision>
  <dcterms:created xsi:type="dcterms:W3CDTF">2014-01-20T19:31:38Z</dcterms:created>
  <dcterms:modified xsi:type="dcterms:W3CDTF">2014-09-09T12:25:56Z</dcterms:modified>
</cp:coreProperties>
</file>